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Canva Sans" panose="020B0604020202020204" charset="0"/>
      <p:regular r:id="rId35"/>
    </p:embeddedFont>
    <p:embeddedFont>
      <p:font typeface="Canva Sans Bold" panose="020B0604020202020204" charset="0"/>
      <p:regular r:id="rId36"/>
    </p:embeddedFont>
    <p:embeddedFont>
      <p:font typeface="Canva Sans Italics" panose="020B0604020202020204" charset="0"/>
      <p:regular r:id="rId37"/>
    </p:embeddedFont>
    <p:embeddedFont>
      <p:font typeface="Comic Sans" panose="020B0604020202020204" charset="0"/>
      <p:regular r:id="rId38"/>
    </p:embeddedFont>
    <p:embeddedFont>
      <p:font typeface="Lulu Font TH" panose="020B0604020202020204" charset="-34"/>
      <p:regular r:id="rId39"/>
    </p:embeddedFont>
    <p:embeddedFont>
      <p:font typeface="Lulu Font TH Italics" panose="020B0604020202020204" charset="-34"/>
      <p:regular r:id="rId40"/>
    </p:embeddedFont>
    <p:embeddedFont>
      <p:font typeface="The Seasons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43.svg"/><Relationship Id="rId10" Type="http://schemas.openxmlformats.org/officeDocument/2006/relationships/image" Target="../media/image11.png"/><Relationship Id="rId19" Type="http://schemas.openxmlformats.org/officeDocument/2006/relationships/image" Target="../media/image47.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53.png"/><Relationship Id="rId2" Type="http://schemas.openxmlformats.org/officeDocument/2006/relationships/image" Target="../media/image1.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51.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openxmlformats.org/officeDocument/2006/relationships/image" Target="../media/image58.png"/><Relationship Id="rId3" Type="http://schemas.openxmlformats.org/officeDocument/2006/relationships/image" Target="../media/image2.svg"/><Relationship Id="rId21" Type="http://schemas.openxmlformats.org/officeDocument/2006/relationships/image" Target="../media/image61.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57.svg"/><Relationship Id="rId2" Type="http://schemas.openxmlformats.org/officeDocument/2006/relationships/image" Target="../media/image1.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55.svg"/><Relationship Id="rId10" Type="http://schemas.openxmlformats.org/officeDocument/2006/relationships/image" Target="../media/image11.png"/><Relationship Id="rId19" Type="http://schemas.openxmlformats.org/officeDocument/2006/relationships/image" Target="../media/image5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33.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18" Type="http://schemas.openxmlformats.org/officeDocument/2006/relationships/image" Target="../media/image6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63.svg"/><Relationship Id="rId10" Type="http://schemas.openxmlformats.org/officeDocument/2006/relationships/image" Target="../media/image11.png"/><Relationship Id="rId19" Type="http://schemas.openxmlformats.org/officeDocument/2006/relationships/image" Target="../media/image67.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49.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33.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49.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51.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71.png"/><Relationship Id="rId2" Type="http://schemas.openxmlformats.org/officeDocument/2006/relationships/image" Target="../media/image1.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51.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33.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51.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67.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63.svg"/><Relationship Id="rId2" Type="http://schemas.openxmlformats.org/officeDocument/2006/relationships/image" Target="../media/image1.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7.svg"/><Relationship Id="rId23" Type="http://schemas.openxmlformats.org/officeDocument/2006/relationships/image" Target="../media/image77.png"/><Relationship Id="rId10" Type="http://schemas.openxmlformats.org/officeDocument/2006/relationships/image" Target="../media/image11.png"/><Relationship Id="rId19" Type="http://schemas.openxmlformats.org/officeDocument/2006/relationships/image" Target="../media/image65.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6.png"/><Relationship Id="rId22"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22.png"/><Relationship Id="rId3" Type="http://schemas.openxmlformats.org/officeDocument/2006/relationships/image" Target="../media/image2.svg"/><Relationship Id="rId21" Type="http://schemas.openxmlformats.org/officeDocument/2006/relationships/image" Target="../media/image25.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9.svg"/><Relationship Id="rId10"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18" Type="http://schemas.openxmlformats.org/officeDocument/2006/relationships/image" Target="../media/image66.png"/><Relationship Id="rId3" Type="http://schemas.openxmlformats.org/officeDocument/2006/relationships/image" Target="../media/image2.svg"/><Relationship Id="rId21" Type="http://schemas.openxmlformats.org/officeDocument/2006/relationships/hyperlink" Target="https://form.jotform.com/250066338838160" TargetMode="External"/><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63.svg"/><Relationship Id="rId2" Type="http://schemas.openxmlformats.org/officeDocument/2006/relationships/image" Target="../media/image1.png"/><Relationship Id="rId16" Type="http://schemas.openxmlformats.org/officeDocument/2006/relationships/image" Target="../media/image62.png"/><Relationship Id="rId20" Type="http://schemas.openxmlformats.org/officeDocument/2006/relationships/hyperlink" Target="https://form.jotform.com/243464884761165"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7.svg"/><Relationship Id="rId10" Type="http://schemas.openxmlformats.org/officeDocument/2006/relationships/image" Target="../media/image11.png"/><Relationship Id="rId19" Type="http://schemas.openxmlformats.org/officeDocument/2006/relationships/image" Target="../media/image67.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1.svg"/><Relationship Id="rId1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0.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3.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1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17"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33.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67201" y="-1575490"/>
            <a:ext cx="643275" cy="6624481"/>
            <a:chOff x="0" y="0"/>
            <a:chExt cx="857699" cy="8832642"/>
          </a:xfrm>
        </p:grpSpPr>
        <p:grpSp>
          <p:nvGrpSpPr>
            <p:cNvPr id="17" name="Group 17"/>
            <p:cNvGrpSpPr/>
            <p:nvPr/>
          </p:nvGrpSpPr>
          <p:grpSpPr>
            <a:xfrm rot="6302">
              <a:off x="2680" y="780"/>
              <a:ext cx="852340" cy="147054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80" y="1472887"/>
              <a:ext cx="852340" cy="147054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80" y="2944994"/>
              <a:ext cx="852340" cy="147054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7" y="4417101"/>
              <a:ext cx="852340" cy="147054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80" y="5889208"/>
              <a:ext cx="852340" cy="147054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012" y="7361315"/>
              <a:ext cx="852340" cy="147054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9142208" y="1730257"/>
            <a:ext cx="7194621" cy="7276244"/>
            <a:chOff x="0" y="0"/>
            <a:chExt cx="1916320" cy="1938060"/>
          </a:xfrm>
        </p:grpSpPr>
        <p:sp>
          <p:nvSpPr>
            <p:cNvPr id="55" name="Freeform 55"/>
            <p:cNvSpPr/>
            <p:nvPr/>
          </p:nvSpPr>
          <p:spPr>
            <a:xfrm>
              <a:off x="0" y="0"/>
              <a:ext cx="1916319" cy="1938060"/>
            </a:xfrm>
            <a:custGeom>
              <a:avLst/>
              <a:gdLst/>
              <a:ahLst/>
              <a:cxnLst/>
              <a:rect l="l" t="t" r="r" b="b"/>
              <a:pathLst>
                <a:path w="1916319" h="1938060">
                  <a:moveTo>
                    <a:pt x="0" y="0"/>
                  </a:moveTo>
                  <a:lnTo>
                    <a:pt x="1916319" y="0"/>
                  </a:lnTo>
                  <a:lnTo>
                    <a:pt x="1916319" y="1938060"/>
                  </a:lnTo>
                  <a:lnTo>
                    <a:pt x="0" y="1938060"/>
                  </a:lnTo>
                  <a:close/>
                </a:path>
              </a:pathLst>
            </a:custGeom>
            <a:solidFill>
              <a:srgbClr val="EFE6D5"/>
            </a:solidFill>
            <a:ln cap="sq">
              <a:noFill/>
              <a:prstDash val="solid"/>
              <a:miter/>
            </a:ln>
          </p:spPr>
        </p:sp>
        <p:sp>
          <p:nvSpPr>
            <p:cNvPr id="56" name="TextBox 56"/>
            <p:cNvSpPr txBox="1"/>
            <p:nvPr/>
          </p:nvSpPr>
          <p:spPr>
            <a:xfrm>
              <a:off x="0" y="-38100"/>
              <a:ext cx="1916320" cy="1976160"/>
            </a:xfrm>
            <a:prstGeom prst="rect">
              <a:avLst/>
            </a:prstGeom>
          </p:spPr>
          <p:txBody>
            <a:bodyPr lIns="54400" tIns="54400" rIns="54400" bIns="54400" rtlCol="0" anchor="ctr"/>
            <a:lstStyle/>
            <a:p>
              <a:pPr algn="ctr">
                <a:lnSpc>
                  <a:spcPts val="2660"/>
                </a:lnSpc>
              </a:pPr>
              <a:endParaRPr/>
            </a:p>
          </p:txBody>
        </p:sp>
      </p:grpSp>
      <p:grpSp>
        <p:nvGrpSpPr>
          <p:cNvPr id="57" name="Group 57"/>
          <p:cNvGrpSpPr/>
          <p:nvPr/>
        </p:nvGrpSpPr>
        <p:grpSpPr>
          <a:xfrm rot="6302">
            <a:off x="1671583" y="1730279"/>
            <a:ext cx="7219127" cy="7292858"/>
            <a:chOff x="0" y="0"/>
            <a:chExt cx="1922847" cy="1942485"/>
          </a:xfrm>
        </p:grpSpPr>
        <p:sp>
          <p:nvSpPr>
            <p:cNvPr id="58" name="Freeform 58"/>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9" name="TextBox 59"/>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60" name="Freeform 60"/>
          <p:cNvSpPr/>
          <p:nvPr/>
        </p:nvSpPr>
        <p:spPr>
          <a:xfrm>
            <a:off x="2015979"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31000"/>
              <a:extLst>
                <a:ext uri="{96DAC541-7B7A-43D3-8B79-37D633B846F1}">
                  <asvg:svgBlip xmlns:asvg="http://schemas.microsoft.com/office/drawing/2016/SVG/main" r:embed="rId11"/>
                </a:ext>
              </a:extLst>
            </a:blip>
            <a:stretch>
              <a:fillRect/>
            </a:stretch>
          </a:blipFill>
        </p:spPr>
      </p:sp>
      <p:sp>
        <p:nvSpPr>
          <p:cNvPr id="61" name="Freeform 61"/>
          <p:cNvSpPr/>
          <p:nvPr/>
        </p:nvSpPr>
        <p:spPr>
          <a:xfrm>
            <a:off x="9809805" y="2259267"/>
            <a:ext cx="6145718" cy="6145718"/>
          </a:xfrm>
          <a:custGeom>
            <a:avLst/>
            <a:gdLst/>
            <a:ahLst/>
            <a:cxnLst/>
            <a:rect l="l" t="t" r="r" b="b"/>
            <a:pathLst>
              <a:path w="6145718" h="6145718">
                <a:moveTo>
                  <a:pt x="0" y="0"/>
                </a:moveTo>
                <a:lnTo>
                  <a:pt x="6145718" y="0"/>
                </a:lnTo>
                <a:lnTo>
                  <a:pt x="6145718" y="6145718"/>
                </a:lnTo>
                <a:lnTo>
                  <a:pt x="0" y="6145718"/>
                </a:lnTo>
                <a:lnTo>
                  <a:pt x="0" y="0"/>
                </a:lnTo>
                <a:close/>
              </a:path>
            </a:pathLst>
          </a:custGeom>
          <a:blipFill>
            <a:blip r:embed="rId10">
              <a:alphaModFix amt="28000"/>
              <a:extLst>
                <a:ext uri="{96DAC541-7B7A-43D3-8B79-37D633B846F1}">
                  <asvg:svgBlip xmlns:asvg="http://schemas.microsoft.com/office/drawing/2016/SVG/main" r:embed="rId11"/>
                </a:ext>
              </a:extLst>
            </a:blip>
            <a:stretch>
              <a:fillRect/>
            </a:stretch>
          </a:blipFill>
        </p:spPr>
      </p:sp>
      <p:sp>
        <p:nvSpPr>
          <p:cNvPr id="62" name="Freeform 62"/>
          <p:cNvSpPr/>
          <p:nvPr/>
        </p:nvSpPr>
        <p:spPr>
          <a:xfrm>
            <a:off x="8654753" y="2444230"/>
            <a:ext cx="812153" cy="5960755"/>
          </a:xfrm>
          <a:custGeom>
            <a:avLst/>
            <a:gdLst/>
            <a:ahLst/>
            <a:cxnLst/>
            <a:rect l="l" t="t" r="r" b="b"/>
            <a:pathLst>
              <a:path w="812153" h="5960755">
                <a:moveTo>
                  <a:pt x="0" y="0"/>
                </a:moveTo>
                <a:lnTo>
                  <a:pt x="812152" y="0"/>
                </a:lnTo>
                <a:lnTo>
                  <a:pt x="812152" y="5960755"/>
                </a:lnTo>
                <a:lnTo>
                  <a:pt x="0" y="59607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63" name="Group 63"/>
          <p:cNvGrpSpPr/>
          <p:nvPr/>
        </p:nvGrpSpPr>
        <p:grpSpPr>
          <a:xfrm>
            <a:off x="11113231" y="7061083"/>
            <a:ext cx="3586201" cy="2363398"/>
            <a:chOff x="0" y="0"/>
            <a:chExt cx="4781602" cy="3151198"/>
          </a:xfrm>
        </p:grpSpPr>
        <p:grpSp>
          <p:nvGrpSpPr>
            <p:cNvPr id="64" name="Group 64"/>
            <p:cNvGrpSpPr/>
            <p:nvPr/>
          </p:nvGrpSpPr>
          <p:grpSpPr>
            <a:xfrm>
              <a:off x="0" y="0"/>
              <a:ext cx="4781602" cy="3151198"/>
              <a:chOff x="0" y="0"/>
              <a:chExt cx="906722" cy="597553"/>
            </a:xfrm>
          </p:grpSpPr>
          <p:sp>
            <p:nvSpPr>
              <p:cNvPr id="65" name="Freeform 65"/>
              <p:cNvSpPr/>
              <p:nvPr/>
            </p:nvSpPr>
            <p:spPr>
              <a:xfrm>
                <a:off x="0" y="0"/>
                <a:ext cx="921912" cy="601791"/>
              </a:xfrm>
              <a:custGeom>
                <a:avLst/>
                <a:gdLst/>
                <a:ahLst/>
                <a:cxnLst/>
                <a:rect l="l" t="t" r="r" b="b"/>
                <a:pathLst>
                  <a:path w="921912" h="601791">
                    <a:moveTo>
                      <a:pt x="514817" y="0"/>
                    </a:moveTo>
                    <a:cubicBezTo>
                      <a:pt x="524763" y="0"/>
                      <a:pt x="534768" y="0"/>
                      <a:pt x="544694" y="0"/>
                    </a:cubicBezTo>
                    <a:cubicBezTo>
                      <a:pt x="623829" y="9980"/>
                      <a:pt x="673285" y="43203"/>
                      <a:pt x="695812" y="97564"/>
                    </a:cubicBezTo>
                    <a:cubicBezTo>
                      <a:pt x="827744" y="90315"/>
                      <a:pt x="921912" y="193105"/>
                      <a:pt x="865209" y="293989"/>
                    </a:cubicBezTo>
                    <a:cubicBezTo>
                      <a:pt x="884648" y="315188"/>
                      <a:pt x="900866" y="338901"/>
                      <a:pt x="906722" y="370728"/>
                    </a:cubicBezTo>
                    <a:cubicBezTo>
                      <a:pt x="906722" y="379845"/>
                      <a:pt x="906722" y="388940"/>
                      <a:pt x="906722" y="398056"/>
                    </a:cubicBezTo>
                    <a:cubicBezTo>
                      <a:pt x="889268" y="479058"/>
                      <a:pt x="814162" y="533794"/>
                      <a:pt x="690857" y="519059"/>
                    </a:cubicBezTo>
                    <a:cubicBezTo>
                      <a:pt x="659132" y="560650"/>
                      <a:pt x="602680" y="601791"/>
                      <a:pt x="514836" y="597114"/>
                    </a:cubicBezTo>
                    <a:cubicBezTo>
                      <a:pt x="469430" y="594383"/>
                      <a:pt x="437842" y="578568"/>
                      <a:pt x="410186" y="559354"/>
                    </a:cubicBezTo>
                    <a:cubicBezTo>
                      <a:pt x="381056" y="575326"/>
                      <a:pt x="349507" y="587860"/>
                      <a:pt x="303925" y="587998"/>
                    </a:cubicBezTo>
                    <a:cubicBezTo>
                      <a:pt x="198469" y="588234"/>
                      <a:pt x="127923" y="526702"/>
                      <a:pt x="126213" y="442300"/>
                    </a:cubicBezTo>
                    <a:cubicBezTo>
                      <a:pt x="58418" y="422556"/>
                      <a:pt x="12501" y="385699"/>
                      <a:pt x="0" y="322633"/>
                    </a:cubicBezTo>
                    <a:cubicBezTo>
                      <a:pt x="0" y="313518"/>
                      <a:pt x="0" y="304382"/>
                      <a:pt x="0" y="295305"/>
                    </a:cubicBezTo>
                    <a:cubicBezTo>
                      <a:pt x="13799" y="232811"/>
                      <a:pt x="57219" y="193556"/>
                      <a:pt x="129515" y="176916"/>
                    </a:cubicBezTo>
                    <a:cubicBezTo>
                      <a:pt x="125171" y="71493"/>
                      <a:pt x="269782" y="5619"/>
                      <a:pt x="388584" y="52063"/>
                    </a:cubicBezTo>
                    <a:cubicBezTo>
                      <a:pt x="416870" y="29096"/>
                      <a:pt x="456889" y="4047"/>
                      <a:pt x="514817" y="0"/>
                    </a:cubicBezTo>
                    <a:close/>
                  </a:path>
                </a:pathLst>
              </a:custGeom>
              <a:solidFill>
                <a:srgbClr val="A8879D"/>
              </a:solidFill>
            </p:spPr>
          </p:sp>
          <p:sp>
            <p:nvSpPr>
              <p:cNvPr id="66" name="TextBox 66"/>
              <p:cNvSpPr txBox="1"/>
              <p:nvPr/>
            </p:nvSpPr>
            <p:spPr>
              <a:xfrm>
                <a:off x="42503" y="61492"/>
                <a:ext cx="821717" cy="450696"/>
              </a:xfrm>
              <a:prstGeom prst="rect">
                <a:avLst/>
              </a:prstGeom>
            </p:spPr>
            <p:txBody>
              <a:bodyPr lIns="30378" tIns="30378" rIns="30378" bIns="30378" rtlCol="0" anchor="ctr"/>
              <a:lstStyle/>
              <a:p>
                <a:pPr algn="ctr">
                  <a:lnSpc>
                    <a:spcPts val="2766"/>
                  </a:lnSpc>
                </a:pPr>
                <a:endParaRPr/>
              </a:p>
            </p:txBody>
          </p:sp>
        </p:grpSp>
        <p:grpSp>
          <p:nvGrpSpPr>
            <p:cNvPr id="67" name="Group 67"/>
            <p:cNvGrpSpPr/>
            <p:nvPr/>
          </p:nvGrpSpPr>
          <p:grpSpPr>
            <a:xfrm>
              <a:off x="154110" y="117057"/>
              <a:ext cx="4473382" cy="2917083"/>
              <a:chOff x="0" y="0"/>
              <a:chExt cx="900798" cy="587408"/>
            </a:xfrm>
          </p:grpSpPr>
          <p:sp>
            <p:nvSpPr>
              <p:cNvPr id="68" name="Freeform 68"/>
              <p:cNvSpPr/>
              <p:nvPr/>
            </p:nvSpPr>
            <p:spPr>
              <a:xfrm>
                <a:off x="0" y="0"/>
                <a:ext cx="915987" cy="591646"/>
              </a:xfrm>
              <a:custGeom>
                <a:avLst/>
                <a:gdLst/>
                <a:ahLst/>
                <a:cxnLst/>
                <a:rect l="l" t="t" r="r" b="b"/>
                <a:pathLst>
                  <a:path w="915987" h="591646">
                    <a:moveTo>
                      <a:pt x="511453" y="0"/>
                    </a:moveTo>
                    <a:cubicBezTo>
                      <a:pt x="521334" y="0"/>
                      <a:pt x="531274" y="0"/>
                      <a:pt x="541135" y="0"/>
                    </a:cubicBezTo>
                    <a:cubicBezTo>
                      <a:pt x="619753" y="9811"/>
                      <a:pt x="668886" y="42469"/>
                      <a:pt x="691265" y="95908"/>
                    </a:cubicBezTo>
                    <a:cubicBezTo>
                      <a:pt x="822336" y="88781"/>
                      <a:pt x="915987" y="189827"/>
                      <a:pt x="859555" y="288998"/>
                    </a:cubicBezTo>
                    <a:cubicBezTo>
                      <a:pt x="878868" y="309837"/>
                      <a:pt x="894979" y="333147"/>
                      <a:pt x="900798" y="364434"/>
                    </a:cubicBezTo>
                    <a:cubicBezTo>
                      <a:pt x="900798" y="373396"/>
                      <a:pt x="900798" y="382337"/>
                      <a:pt x="900798" y="391298"/>
                    </a:cubicBezTo>
                    <a:cubicBezTo>
                      <a:pt x="883458" y="470925"/>
                      <a:pt x="808842" y="524732"/>
                      <a:pt x="686343" y="510247"/>
                    </a:cubicBezTo>
                    <a:cubicBezTo>
                      <a:pt x="654825" y="551132"/>
                      <a:pt x="598742" y="591646"/>
                      <a:pt x="511472" y="586976"/>
                    </a:cubicBezTo>
                    <a:cubicBezTo>
                      <a:pt x="466363" y="584292"/>
                      <a:pt x="434981" y="568746"/>
                      <a:pt x="407506" y="549858"/>
                    </a:cubicBezTo>
                    <a:cubicBezTo>
                      <a:pt x="378566" y="565558"/>
                      <a:pt x="347224" y="577880"/>
                      <a:pt x="301939" y="578016"/>
                    </a:cubicBezTo>
                    <a:cubicBezTo>
                      <a:pt x="197172" y="578248"/>
                      <a:pt x="127087" y="517760"/>
                      <a:pt x="125388" y="434791"/>
                    </a:cubicBezTo>
                    <a:cubicBezTo>
                      <a:pt x="58037" y="415382"/>
                      <a:pt x="12420" y="379151"/>
                      <a:pt x="0" y="317156"/>
                    </a:cubicBezTo>
                    <a:cubicBezTo>
                      <a:pt x="0" y="308195"/>
                      <a:pt x="0" y="299215"/>
                      <a:pt x="0" y="290292"/>
                    </a:cubicBezTo>
                    <a:cubicBezTo>
                      <a:pt x="13709" y="228859"/>
                      <a:pt x="56845" y="190270"/>
                      <a:pt x="128669" y="173912"/>
                    </a:cubicBezTo>
                    <a:cubicBezTo>
                      <a:pt x="124353" y="70280"/>
                      <a:pt x="268020" y="5523"/>
                      <a:pt x="386045" y="51179"/>
                    </a:cubicBezTo>
                    <a:cubicBezTo>
                      <a:pt x="414146" y="28602"/>
                      <a:pt x="453904" y="3978"/>
                      <a:pt x="511453" y="0"/>
                    </a:cubicBezTo>
                    <a:close/>
                  </a:path>
                </a:pathLst>
              </a:custGeom>
              <a:solidFill>
                <a:srgbClr val="A8879D"/>
              </a:solidFill>
              <a:ln w="38100" cap="sq">
                <a:solidFill>
                  <a:srgbClr val="FFFFFF"/>
                </a:solidFill>
                <a:prstDash val="sysDot"/>
                <a:miter/>
              </a:ln>
            </p:spPr>
          </p:sp>
          <p:sp>
            <p:nvSpPr>
              <p:cNvPr id="69" name="TextBox 69"/>
              <p:cNvSpPr txBox="1"/>
              <p:nvPr/>
            </p:nvSpPr>
            <p:spPr>
              <a:xfrm>
                <a:off x="42225" y="59801"/>
                <a:ext cx="816348" cy="443692"/>
              </a:xfrm>
              <a:prstGeom prst="rect">
                <a:avLst/>
              </a:prstGeom>
            </p:spPr>
            <p:txBody>
              <a:bodyPr lIns="30378" tIns="30378" rIns="30378" bIns="30378" rtlCol="0" anchor="ctr"/>
              <a:lstStyle/>
              <a:p>
                <a:pPr algn="ctr">
                  <a:lnSpc>
                    <a:spcPts val="2766"/>
                  </a:lnSpc>
                </a:pPr>
                <a:endParaRPr/>
              </a:p>
            </p:txBody>
          </p:sp>
        </p:grpSp>
      </p:grpSp>
      <p:sp>
        <p:nvSpPr>
          <p:cNvPr id="70" name="Freeform 70"/>
          <p:cNvSpPr/>
          <p:nvPr/>
        </p:nvSpPr>
        <p:spPr>
          <a:xfrm rot="5083040">
            <a:off x="15760654" y="8267072"/>
            <a:ext cx="1868417" cy="1995639"/>
          </a:xfrm>
          <a:custGeom>
            <a:avLst/>
            <a:gdLst/>
            <a:ahLst/>
            <a:cxnLst/>
            <a:rect l="l" t="t" r="r" b="b"/>
            <a:pathLst>
              <a:path w="1868417" h="1995639">
                <a:moveTo>
                  <a:pt x="0" y="0"/>
                </a:moveTo>
                <a:lnTo>
                  <a:pt x="1868417" y="0"/>
                </a:lnTo>
                <a:lnTo>
                  <a:pt x="1868417" y="1995639"/>
                </a:lnTo>
                <a:lnTo>
                  <a:pt x="0" y="199563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1" name="TextBox 71"/>
          <p:cNvSpPr txBox="1"/>
          <p:nvPr/>
        </p:nvSpPr>
        <p:spPr>
          <a:xfrm>
            <a:off x="9466905" y="1718897"/>
            <a:ext cx="6828962" cy="3613229"/>
          </a:xfrm>
          <a:prstGeom prst="rect">
            <a:avLst/>
          </a:prstGeom>
        </p:spPr>
        <p:txBody>
          <a:bodyPr lIns="0" tIns="0" rIns="0" bIns="0" rtlCol="0" anchor="t">
            <a:spAutoFit/>
          </a:bodyPr>
          <a:lstStyle/>
          <a:p>
            <a:pPr algn="ctr">
              <a:lnSpc>
                <a:spcPts val="9148"/>
              </a:lnSpc>
            </a:pPr>
            <a:r>
              <a:rPr lang="en-US" sz="11729" spc="985">
                <a:solidFill>
                  <a:srgbClr val="1D376C"/>
                </a:solidFill>
                <a:latin typeface="Lulu Font TH"/>
                <a:ea typeface="Lulu Font TH"/>
                <a:cs typeface="Lulu Font TH"/>
                <a:sym typeface="Lulu Font TH"/>
              </a:rPr>
              <a:t>Welcome to High School</a:t>
            </a:r>
          </a:p>
        </p:txBody>
      </p:sp>
      <p:sp>
        <p:nvSpPr>
          <p:cNvPr id="72" name="TextBox 72"/>
          <p:cNvSpPr txBox="1"/>
          <p:nvPr/>
        </p:nvSpPr>
        <p:spPr>
          <a:xfrm>
            <a:off x="10079799" y="5301704"/>
            <a:ext cx="5653064" cy="1780540"/>
          </a:xfrm>
          <a:prstGeom prst="rect">
            <a:avLst/>
          </a:prstGeom>
        </p:spPr>
        <p:txBody>
          <a:bodyPr lIns="0" tIns="0" rIns="0" bIns="0" rtlCol="0" anchor="t">
            <a:spAutoFit/>
          </a:bodyPr>
          <a:lstStyle/>
          <a:p>
            <a:pPr algn="ctr">
              <a:lnSpc>
                <a:spcPts val="4759"/>
              </a:lnSpc>
            </a:pPr>
            <a:r>
              <a:rPr lang="en-US" sz="3399">
                <a:solidFill>
                  <a:srgbClr val="1D376C"/>
                </a:solidFill>
                <a:latin typeface="Lulu Font TH"/>
                <a:ea typeface="Lulu Font TH"/>
                <a:cs typeface="Lulu Font TH"/>
                <a:sym typeface="Lulu Font TH"/>
              </a:rPr>
              <a:t>2025 - 2026 </a:t>
            </a:r>
          </a:p>
          <a:p>
            <a:pPr algn="ctr">
              <a:lnSpc>
                <a:spcPts val="4759"/>
              </a:lnSpc>
            </a:pPr>
            <a:r>
              <a:rPr lang="en-US" sz="3399">
                <a:solidFill>
                  <a:srgbClr val="1D376C"/>
                </a:solidFill>
                <a:latin typeface="Lulu Font TH"/>
                <a:ea typeface="Lulu Font TH"/>
                <a:cs typeface="Lulu Font TH"/>
                <a:sym typeface="Lulu Font TH"/>
              </a:rPr>
              <a:t>Middle School </a:t>
            </a:r>
          </a:p>
          <a:p>
            <a:pPr algn="ctr">
              <a:lnSpc>
                <a:spcPts val="4759"/>
              </a:lnSpc>
            </a:pPr>
            <a:r>
              <a:rPr lang="en-US" sz="3399">
                <a:solidFill>
                  <a:srgbClr val="1D376C"/>
                </a:solidFill>
                <a:latin typeface="Lulu Font TH"/>
                <a:ea typeface="Lulu Font TH"/>
                <a:cs typeface="Lulu Font TH"/>
                <a:sym typeface="Lulu Font TH"/>
              </a:rPr>
              <a:t>Course Selection Presentation</a:t>
            </a:r>
          </a:p>
        </p:txBody>
      </p:sp>
      <p:sp>
        <p:nvSpPr>
          <p:cNvPr id="73" name="TextBox 73"/>
          <p:cNvSpPr txBox="1"/>
          <p:nvPr/>
        </p:nvSpPr>
        <p:spPr>
          <a:xfrm>
            <a:off x="11390955" y="7274413"/>
            <a:ext cx="3030752" cy="1870065"/>
          </a:xfrm>
          <a:prstGeom prst="rect">
            <a:avLst/>
          </a:prstGeom>
        </p:spPr>
        <p:txBody>
          <a:bodyPr lIns="0" tIns="0" rIns="0" bIns="0" rtlCol="0" anchor="t">
            <a:spAutoFit/>
          </a:bodyPr>
          <a:lstStyle/>
          <a:p>
            <a:pPr algn="ctr">
              <a:lnSpc>
                <a:spcPts val="5005"/>
              </a:lnSpc>
            </a:pPr>
            <a:r>
              <a:rPr lang="en-US" sz="3575">
                <a:solidFill>
                  <a:srgbClr val="FFFFFF"/>
                </a:solidFill>
                <a:latin typeface="Lulu Font TH"/>
                <a:ea typeface="Lulu Font TH"/>
                <a:cs typeface="Lulu Font TH"/>
                <a:sym typeface="Lulu Font TH"/>
              </a:rPr>
              <a:t>CHS </a:t>
            </a:r>
          </a:p>
          <a:p>
            <a:pPr algn="ctr">
              <a:lnSpc>
                <a:spcPts val="5005"/>
              </a:lnSpc>
            </a:pPr>
            <a:r>
              <a:rPr lang="en-US" sz="3575">
                <a:solidFill>
                  <a:srgbClr val="FFFFFF"/>
                </a:solidFill>
                <a:latin typeface="Lulu Font TH"/>
                <a:ea typeface="Lulu Font TH"/>
                <a:cs typeface="Lulu Font TH"/>
                <a:sym typeface="Lulu Font TH"/>
              </a:rPr>
              <a:t>Counseling Team</a:t>
            </a:r>
          </a:p>
        </p:txBody>
      </p:sp>
      <p:sp>
        <p:nvSpPr>
          <p:cNvPr id="74" name="Freeform 74"/>
          <p:cNvSpPr/>
          <p:nvPr/>
        </p:nvSpPr>
        <p:spPr>
          <a:xfrm>
            <a:off x="2036370" y="2058387"/>
            <a:ext cx="6489554" cy="5189775"/>
          </a:xfrm>
          <a:custGeom>
            <a:avLst/>
            <a:gdLst/>
            <a:ahLst/>
            <a:cxnLst/>
            <a:rect l="l" t="t" r="r" b="b"/>
            <a:pathLst>
              <a:path w="6489554" h="5189775">
                <a:moveTo>
                  <a:pt x="0" y="0"/>
                </a:moveTo>
                <a:lnTo>
                  <a:pt x="6489554" y="0"/>
                </a:lnTo>
                <a:lnTo>
                  <a:pt x="6489554" y="5189776"/>
                </a:lnTo>
                <a:lnTo>
                  <a:pt x="0" y="5189776"/>
                </a:lnTo>
                <a:lnTo>
                  <a:pt x="0" y="0"/>
                </a:lnTo>
                <a:close/>
              </a:path>
            </a:pathLst>
          </a:custGeom>
          <a:blipFill>
            <a:blip r:embed="rId16"/>
            <a:stretch>
              <a:fillRect l="-16923" r="-25247"/>
            </a:stretch>
          </a:blipFill>
        </p:spPr>
      </p:sp>
      <p:sp>
        <p:nvSpPr>
          <p:cNvPr id="75" name="TextBox 75"/>
          <p:cNvSpPr txBox="1"/>
          <p:nvPr/>
        </p:nvSpPr>
        <p:spPr>
          <a:xfrm>
            <a:off x="1893259" y="7637145"/>
            <a:ext cx="6507820" cy="1144599"/>
          </a:xfrm>
          <a:prstGeom prst="rect">
            <a:avLst/>
          </a:prstGeom>
        </p:spPr>
        <p:txBody>
          <a:bodyPr lIns="0" tIns="0" rIns="0" bIns="0" rtlCol="0" anchor="t">
            <a:spAutoFit/>
          </a:bodyPr>
          <a:lstStyle/>
          <a:p>
            <a:pPr algn="ctr">
              <a:lnSpc>
                <a:spcPts val="4636"/>
              </a:lnSpc>
              <a:spcBef>
                <a:spcPct val="0"/>
              </a:spcBef>
            </a:pPr>
            <a:r>
              <a:rPr lang="en-US" sz="3312">
                <a:solidFill>
                  <a:srgbClr val="1D376C"/>
                </a:solidFill>
                <a:latin typeface="Comic Sans"/>
                <a:ea typeface="Comic Sans"/>
                <a:cs typeface="Comic Sans"/>
                <a:sym typeface="Comic Sans"/>
              </a:rPr>
              <a:t>It’s a GREAT day to be a CLEMENTS RANGER!!!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028910" y="2823949"/>
            <a:ext cx="6235846" cy="5966458"/>
          </a:xfrm>
          <a:custGeom>
            <a:avLst/>
            <a:gdLst/>
            <a:ahLst/>
            <a:cxnLst/>
            <a:rect l="l" t="t" r="r" b="b"/>
            <a:pathLst>
              <a:path w="6235846" h="5966458">
                <a:moveTo>
                  <a:pt x="0" y="0"/>
                </a:moveTo>
                <a:lnTo>
                  <a:pt x="6235847" y="0"/>
                </a:lnTo>
                <a:lnTo>
                  <a:pt x="6235847" y="5966457"/>
                </a:lnTo>
                <a:lnTo>
                  <a:pt x="0" y="5966457"/>
                </a:lnTo>
                <a:lnTo>
                  <a:pt x="0" y="0"/>
                </a:lnTo>
                <a:close/>
              </a:path>
            </a:pathLst>
          </a:custGeom>
          <a:blipFill>
            <a:blip r:embed="rId14"/>
            <a:stretch>
              <a:fillRect/>
            </a:stretch>
          </a:blipFill>
        </p:spPr>
      </p:sp>
      <p:sp>
        <p:nvSpPr>
          <p:cNvPr id="49" name="TextBox 49"/>
          <p:cNvSpPr txBox="1"/>
          <p:nvPr/>
        </p:nvSpPr>
        <p:spPr>
          <a:xfrm>
            <a:off x="4556465" y="1873209"/>
            <a:ext cx="9891485" cy="562032"/>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PUBLIC SERVICE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310737" y="2397710"/>
            <a:ext cx="6364993" cy="6649145"/>
          </a:xfrm>
          <a:custGeom>
            <a:avLst/>
            <a:gdLst/>
            <a:ahLst/>
            <a:cxnLst/>
            <a:rect l="l" t="t" r="r" b="b"/>
            <a:pathLst>
              <a:path w="6364993" h="6649145">
                <a:moveTo>
                  <a:pt x="0" y="0"/>
                </a:moveTo>
                <a:lnTo>
                  <a:pt x="6364993" y="0"/>
                </a:lnTo>
                <a:lnTo>
                  <a:pt x="6364993" y="6649145"/>
                </a:lnTo>
                <a:lnTo>
                  <a:pt x="0" y="6649145"/>
                </a:lnTo>
                <a:lnTo>
                  <a:pt x="0" y="0"/>
                </a:lnTo>
                <a:close/>
              </a:path>
            </a:pathLst>
          </a:custGeom>
          <a:blipFill>
            <a:blip r:embed="rId14"/>
            <a:stretch>
              <a:fillRect/>
            </a:stretch>
          </a:blipFill>
        </p:spPr>
      </p:sp>
      <p:sp>
        <p:nvSpPr>
          <p:cNvPr id="49" name="TextBox 49"/>
          <p:cNvSpPr txBox="1"/>
          <p:nvPr/>
        </p:nvSpPr>
        <p:spPr>
          <a:xfrm>
            <a:off x="4786579" y="1768646"/>
            <a:ext cx="9891485" cy="562032"/>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ARTS &amp; HUMANITIES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3586603" y="3637376"/>
            <a:ext cx="11831208" cy="4151301"/>
          </a:xfrm>
          <a:custGeom>
            <a:avLst/>
            <a:gdLst/>
            <a:ahLst/>
            <a:cxnLst/>
            <a:rect l="l" t="t" r="r" b="b"/>
            <a:pathLst>
              <a:path w="11831208" h="4151301">
                <a:moveTo>
                  <a:pt x="0" y="0"/>
                </a:moveTo>
                <a:lnTo>
                  <a:pt x="11831208" y="0"/>
                </a:lnTo>
                <a:lnTo>
                  <a:pt x="11831208" y="4151301"/>
                </a:lnTo>
                <a:lnTo>
                  <a:pt x="0" y="4151301"/>
                </a:lnTo>
                <a:lnTo>
                  <a:pt x="0" y="0"/>
                </a:lnTo>
                <a:close/>
              </a:path>
            </a:pathLst>
          </a:custGeom>
          <a:blipFill>
            <a:blip r:embed="rId14"/>
            <a:stretch>
              <a:fillRect/>
            </a:stretch>
          </a:blipFill>
        </p:spPr>
      </p:sp>
      <p:sp>
        <p:nvSpPr>
          <p:cNvPr id="49" name="TextBox 49"/>
          <p:cNvSpPr txBox="1"/>
          <p:nvPr/>
        </p:nvSpPr>
        <p:spPr>
          <a:xfrm>
            <a:off x="3816717" y="2530703"/>
            <a:ext cx="11831208" cy="562032"/>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MULTIDISCIPLINARY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TextBox 48"/>
          <p:cNvSpPr txBox="1"/>
          <p:nvPr/>
        </p:nvSpPr>
        <p:spPr>
          <a:xfrm>
            <a:off x="3981064" y="1743267"/>
            <a:ext cx="11831208" cy="7231244"/>
          </a:xfrm>
          <a:prstGeom prst="rect">
            <a:avLst/>
          </a:prstGeom>
        </p:spPr>
        <p:txBody>
          <a:bodyPr lIns="0" tIns="0" rIns="0" bIns="0" rtlCol="0" anchor="t">
            <a:spAutoFit/>
          </a:bodyPr>
          <a:lstStyle/>
          <a:p>
            <a:pPr algn="ctr">
              <a:lnSpc>
                <a:spcPts val="6692"/>
              </a:lnSpc>
              <a:spcBef>
                <a:spcPct val="0"/>
              </a:spcBef>
            </a:pPr>
            <a:r>
              <a:rPr lang="en-US" sz="4780" b="1">
                <a:solidFill>
                  <a:srgbClr val="000000"/>
                </a:solidFill>
                <a:latin typeface="Canva Sans Bold"/>
                <a:ea typeface="Canva Sans Bold"/>
                <a:cs typeface="Canva Sans Bold"/>
                <a:sym typeface="Canva Sans Bold"/>
              </a:rPr>
              <a:t>New CTE Pathways</a:t>
            </a:r>
          </a:p>
          <a:p>
            <a:pPr algn="ctr">
              <a:lnSpc>
                <a:spcPts val="5012"/>
              </a:lnSpc>
              <a:spcBef>
                <a:spcPct val="0"/>
              </a:spcBef>
            </a:pPr>
            <a:r>
              <a:rPr lang="en-US" sz="3580" b="1">
                <a:solidFill>
                  <a:srgbClr val="000000"/>
                </a:solidFill>
                <a:latin typeface="Canva Sans Bold"/>
                <a:ea typeface="Canva Sans Bold"/>
                <a:cs typeface="Canva Sans Bold"/>
                <a:sym typeface="Canva Sans Bold"/>
              </a:rPr>
              <a:t>Starting 2025-2026 School Year</a:t>
            </a:r>
          </a:p>
          <a:p>
            <a:pPr algn="ctr">
              <a:lnSpc>
                <a:spcPts val="5712"/>
              </a:lnSpc>
              <a:spcBef>
                <a:spcPct val="0"/>
              </a:spcBef>
            </a:pPr>
            <a:endParaRPr lang="en-US" sz="3580" b="1">
              <a:solidFill>
                <a:srgbClr val="000000"/>
              </a:solidFill>
              <a:latin typeface="Canva Sans Bold"/>
              <a:ea typeface="Canva Sans Bold"/>
              <a:cs typeface="Canva Sans Bold"/>
              <a:sym typeface="Canva Sans Bold"/>
            </a:endParaRPr>
          </a:p>
          <a:p>
            <a:pPr algn="ctr">
              <a:lnSpc>
                <a:spcPts val="5712"/>
              </a:lnSpc>
              <a:spcBef>
                <a:spcPct val="0"/>
              </a:spcBef>
            </a:pPr>
            <a:r>
              <a:rPr lang="en-US" sz="4080" b="1">
                <a:solidFill>
                  <a:srgbClr val="000000"/>
                </a:solidFill>
                <a:latin typeface="Canva Sans Bold"/>
                <a:ea typeface="Canva Sans Bold"/>
                <a:cs typeface="Canva Sans Bold"/>
                <a:sym typeface="Canva Sans Bold"/>
              </a:rPr>
              <a:t>Human Services - Barbering @ Reese</a:t>
            </a:r>
          </a:p>
          <a:p>
            <a:pPr algn="ctr">
              <a:lnSpc>
                <a:spcPts val="5712"/>
              </a:lnSpc>
              <a:spcBef>
                <a:spcPct val="0"/>
              </a:spcBef>
            </a:pPr>
            <a:endParaRPr lang="en-US" sz="4080" b="1">
              <a:solidFill>
                <a:srgbClr val="000000"/>
              </a:solidFill>
              <a:latin typeface="Canva Sans Bold"/>
              <a:ea typeface="Canva Sans Bold"/>
              <a:cs typeface="Canva Sans Bold"/>
              <a:sym typeface="Canva Sans Bold"/>
            </a:endParaRPr>
          </a:p>
          <a:p>
            <a:pPr algn="ctr">
              <a:lnSpc>
                <a:spcPts val="5712"/>
              </a:lnSpc>
              <a:spcBef>
                <a:spcPct val="0"/>
              </a:spcBef>
            </a:pPr>
            <a:r>
              <a:rPr lang="en-US" sz="4080">
                <a:solidFill>
                  <a:srgbClr val="000000"/>
                </a:solidFill>
                <a:latin typeface="Canva Sans"/>
                <a:ea typeface="Canva Sans"/>
                <a:cs typeface="Canva Sans"/>
                <a:sym typeface="Canva Sans"/>
              </a:rPr>
              <a:t>Human Services - Health and Wellness</a:t>
            </a:r>
          </a:p>
          <a:p>
            <a:pPr algn="ctr">
              <a:lnSpc>
                <a:spcPts val="5712"/>
              </a:lnSpc>
              <a:spcBef>
                <a:spcPct val="0"/>
              </a:spcBef>
            </a:pPr>
            <a:endParaRPr lang="en-US" sz="4080">
              <a:solidFill>
                <a:srgbClr val="000000"/>
              </a:solidFill>
              <a:latin typeface="Canva Sans"/>
              <a:ea typeface="Canva Sans"/>
              <a:cs typeface="Canva Sans"/>
              <a:sym typeface="Canva Sans"/>
            </a:endParaRPr>
          </a:p>
          <a:p>
            <a:pPr algn="ctr">
              <a:lnSpc>
                <a:spcPts val="5712"/>
              </a:lnSpc>
              <a:spcBef>
                <a:spcPct val="0"/>
              </a:spcBef>
            </a:pPr>
            <a:r>
              <a:rPr lang="en-US" sz="4080" b="1">
                <a:solidFill>
                  <a:srgbClr val="000000"/>
                </a:solidFill>
                <a:latin typeface="Canva Sans Bold"/>
                <a:ea typeface="Canva Sans Bold"/>
                <a:cs typeface="Canva Sans Bold"/>
                <a:sym typeface="Canva Sans Bold"/>
              </a:rPr>
              <a:t>Health Science - Biomedical Science @ Reese</a:t>
            </a:r>
          </a:p>
          <a:p>
            <a:pPr algn="ctr">
              <a:lnSpc>
                <a:spcPts val="5712"/>
              </a:lnSpc>
              <a:spcBef>
                <a:spcPct val="0"/>
              </a:spcBef>
            </a:pPr>
            <a:endParaRPr lang="en-US" sz="4080" b="1">
              <a:solidFill>
                <a:srgbClr val="000000"/>
              </a:solidFill>
              <a:latin typeface="Canva Sans Bold"/>
              <a:ea typeface="Canva Sans Bold"/>
              <a:cs typeface="Canva Sans Bold"/>
              <a:sym typeface="Canva Sans Bold"/>
            </a:endParaRPr>
          </a:p>
          <a:p>
            <a:pPr algn="ctr">
              <a:lnSpc>
                <a:spcPts val="5712"/>
              </a:lnSpc>
              <a:spcBef>
                <a:spcPct val="0"/>
              </a:spcBef>
            </a:pPr>
            <a:r>
              <a:rPr lang="en-US" sz="4080" b="1">
                <a:solidFill>
                  <a:srgbClr val="000000"/>
                </a:solidFill>
                <a:latin typeface="Canva Sans Bold"/>
                <a:ea typeface="Canva Sans Bold"/>
                <a:cs typeface="Canva Sans Bold"/>
                <a:sym typeface="Canva Sans Bold"/>
              </a:rPr>
              <a:t>Information Technology - Cybersecurity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831568"/>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D8AE6D"/>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692846" y="2168711"/>
            <a:ext cx="5618721" cy="877925"/>
          </a:xfrm>
          <a:custGeom>
            <a:avLst/>
            <a:gdLst/>
            <a:ahLst/>
            <a:cxnLst/>
            <a:rect l="l" t="t" r="r" b="b"/>
            <a:pathLst>
              <a:path w="5618721" h="877925">
                <a:moveTo>
                  <a:pt x="0" y="0"/>
                </a:moveTo>
                <a:lnTo>
                  <a:pt x="5618722" y="0"/>
                </a:lnTo>
                <a:lnTo>
                  <a:pt x="5618722" y="877926"/>
                </a:lnTo>
                <a:lnTo>
                  <a:pt x="0" y="8779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Freeform 46"/>
          <p:cNvSpPr/>
          <p:nvPr/>
        </p:nvSpPr>
        <p:spPr>
          <a:xfrm>
            <a:off x="4470090" y="3589262"/>
            <a:ext cx="675701" cy="660498"/>
          </a:xfrm>
          <a:custGeom>
            <a:avLst/>
            <a:gdLst/>
            <a:ahLst/>
            <a:cxnLst/>
            <a:rect l="l" t="t" r="r" b="b"/>
            <a:pathLst>
              <a:path w="675701" h="660498">
                <a:moveTo>
                  <a:pt x="0" y="0"/>
                </a:moveTo>
                <a:lnTo>
                  <a:pt x="675701" y="0"/>
                </a:lnTo>
                <a:lnTo>
                  <a:pt x="675701" y="660498"/>
                </a:lnTo>
                <a:lnTo>
                  <a:pt x="0" y="6604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7" name="TextBox 47"/>
          <p:cNvSpPr txBox="1"/>
          <p:nvPr/>
        </p:nvSpPr>
        <p:spPr>
          <a:xfrm>
            <a:off x="4465550" y="2244426"/>
            <a:ext cx="9848478" cy="662996"/>
          </a:xfrm>
          <a:prstGeom prst="rect">
            <a:avLst/>
          </a:prstGeom>
        </p:spPr>
        <p:txBody>
          <a:bodyPr lIns="0" tIns="0" rIns="0" bIns="0" rtlCol="0" anchor="t">
            <a:spAutoFit/>
          </a:bodyPr>
          <a:lstStyle/>
          <a:p>
            <a:pPr algn="ctr">
              <a:lnSpc>
                <a:spcPts val="4680"/>
              </a:lnSpc>
            </a:pPr>
            <a:r>
              <a:rPr lang="en-US" sz="6001" spc="504">
                <a:solidFill>
                  <a:srgbClr val="1D376C"/>
                </a:solidFill>
                <a:latin typeface="Lulu Font TH"/>
                <a:ea typeface="Lulu Font TH"/>
                <a:cs typeface="Lulu Font TH"/>
                <a:sym typeface="Lulu Font TH"/>
              </a:rPr>
              <a:t>Special Programs</a:t>
            </a:r>
          </a:p>
        </p:txBody>
      </p:sp>
      <p:sp>
        <p:nvSpPr>
          <p:cNvPr id="48" name="TextBox 48"/>
          <p:cNvSpPr txBox="1"/>
          <p:nvPr/>
        </p:nvSpPr>
        <p:spPr>
          <a:xfrm>
            <a:off x="5512735" y="5858215"/>
            <a:ext cx="9039155" cy="728981"/>
          </a:xfrm>
          <a:prstGeom prst="rect">
            <a:avLst/>
          </a:prstGeom>
        </p:spPr>
        <p:txBody>
          <a:bodyPr lIns="0" tIns="0" rIns="0" bIns="0" rtlCol="0" anchor="t">
            <a:spAutoFit/>
          </a:bodyPr>
          <a:lstStyle/>
          <a:p>
            <a:pPr algn="l">
              <a:lnSpc>
                <a:spcPts val="6019"/>
              </a:lnSpc>
            </a:pPr>
            <a:r>
              <a:rPr lang="en-US" sz="4299">
                <a:solidFill>
                  <a:srgbClr val="1D376C"/>
                </a:solidFill>
                <a:latin typeface="Lulu Font TH"/>
                <a:ea typeface="Lulu Font TH"/>
                <a:cs typeface="Lulu Font TH"/>
                <a:sym typeface="Lulu Font TH"/>
              </a:rPr>
              <a:t>Dual Credit</a:t>
            </a:r>
          </a:p>
        </p:txBody>
      </p:sp>
      <p:sp>
        <p:nvSpPr>
          <p:cNvPr id="49" name="TextBox 49"/>
          <p:cNvSpPr txBox="1"/>
          <p:nvPr/>
        </p:nvSpPr>
        <p:spPr>
          <a:xfrm>
            <a:off x="5512735" y="3478921"/>
            <a:ext cx="9905076" cy="728981"/>
          </a:xfrm>
          <a:prstGeom prst="rect">
            <a:avLst/>
          </a:prstGeom>
        </p:spPr>
        <p:txBody>
          <a:bodyPr lIns="0" tIns="0" rIns="0" bIns="0" rtlCol="0" anchor="t">
            <a:spAutoFit/>
          </a:bodyPr>
          <a:lstStyle/>
          <a:p>
            <a:pPr algn="l">
              <a:lnSpc>
                <a:spcPts val="6019"/>
              </a:lnSpc>
            </a:pPr>
            <a:r>
              <a:rPr lang="en-US" sz="4299">
                <a:solidFill>
                  <a:srgbClr val="1D376C"/>
                </a:solidFill>
                <a:latin typeface="Lulu Font TH"/>
                <a:ea typeface="Lulu Font TH"/>
                <a:cs typeface="Lulu Font TH"/>
                <a:sym typeface="Lulu Font TH"/>
              </a:rPr>
              <a:t>Campus Electives</a:t>
            </a:r>
          </a:p>
        </p:txBody>
      </p:sp>
      <p:sp>
        <p:nvSpPr>
          <p:cNvPr id="50" name="TextBox 50"/>
          <p:cNvSpPr txBox="1"/>
          <p:nvPr/>
        </p:nvSpPr>
        <p:spPr>
          <a:xfrm>
            <a:off x="5512735" y="7122272"/>
            <a:ext cx="5736913" cy="728981"/>
          </a:xfrm>
          <a:prstGeom prst="rect">
            <a:avLst/>
          </a:prstGeom>
        </p:spPr>
        <p:txBody>
          <a:bodyPr lIns="0" tIns="0" rIns="0" bIns="0" rtlCol="0" anchor="t">
            <a:spAutoFit/>
          </a:bodyPr>
          <a:lstStyle/>
          <a:p>
            <a:pPr algn="l">
              <a:lnSpc>
                <a:spcPts val="6019"/>
              </a:lnSpc>
            </a:pPr>
            <a:r>
              <a:rPr lang="en-US" sz="4299">
                <a:solidFill>
                  <a:srgbClr val="1D376C"/>
                </a:solidFill>
                <a:latin typeface="Lulu Font TH"/>
                <a:ea typeface="Lulu Font TH"/>
                <a:cs typeface="Lulu Font TH"/>
                <a:sym typeface="Lulu Font TH"/>
              </a:rPr>
              <a:t>OnRamps</a:t>
            </a:r>
          </a:p>
        </p:txBody>
      </p:sp>
      <p:sp>
        <p:nvSpPr>
          <p:cNvPr id="51" name="Freeform 51"/>
          <p:cNvSpPr/>
          <p:nvPr/>
        </p:nvSpPr>
        <p:spPr>
          <a:xfrm>
            <a:off x="4461010" y="4764110"/>
            <a:ext cx="675701" cy="660498"/>
          </a:xfrm>
          <a:custGeom>
            <a:avLst/>
            <a:gdLst/>
            <a:ahLst/>
            <a:cxnLst/>
            <a:rect l="l" t="t" r="r" b="b"/>
            <a:pathLst>
              <a:path w="675701" h="660498">
                <a:moveTo>
                  <a:pt x="0" y="0"/>
                </a:moveTo>
                <a:lnTo>
                  <a:pt x="675701" y="0"/>
                </a:lnTo>
                <a:lnTo>
                  <a:pt x="675701" y="660497"/>
                </a:lnTo>
                <a:lnTo>
                  <a:pt x="0" y="66049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2" name="Freeform 52"/>
          <p:cNvSpPr/>
          <p:nvPr/>
        </p:nvSpPr>
        <p:spPr>
          <a:xfrm>
            <a:off x="4461010" y="5934415"/>
            <a:ext cx="680241" cy="664935"/>
          </a:xfrm>
          <a:custGeom>
            <a:avLst/>
            <a:gdLst/>
            <a:ahLst/>
            <a:cxnLst/>
            <a:rect l="l" t="t" r="r" b="b"/>
            <a:pathLst>
              <a:path w="680241" h="664935">
                <a:moveTo>
                  <a:pt x="0" y="0"/>
                </a:moveTo>
                <a:lnTo>
                  <a:pt x="680241" y="0"/>
                </a:lnTo>
                <a:lnTo>
                  <a:pt x="680241" y="664935"/>
                </a:lnTo>
                <a:lnTo>
                  <a:pt x="0" y="6649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3" name="Freeform 53"/>
          <p:cNvSpPr/>
          <p:nvPr/>
        </p:nvSpPr>
        <p:spPr>
          <a:xfrm>
            <a:off x="4470090" y="7198472"/>
            <a:ext cx="675701" cy="660498"/>
          </a:xfrm>
          <a:custGeom>
            <a:avLst/>
            <a:gdLst/>
            <a:ahLst/>
            <a:cxnLst/>
            <a:rect l="l" t="t" r="r" b="b"/>
            <a:pathLst>
              <a:path w="675701" h="660498">
                <a:moveTo>
                  <a:pt x="0" y="0"/>
                </a:moveTo>
                <a:lnTo>
                  <a:pt x="675701" y="0"/>
                </a:lnTo>
                <a:lnTo>
                  <a:pt x="675701" y="660498"/>
                </a:lnTo>
                <a:lnTo>
                  <a:pt x="0" y="6604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54" name="TextBox 54"/>
          <p:cNvSpPr txBox="1"/>
          <p:nvPr/>
        </p:nvSpPr>
        <p:spPr>
          <a:xfrm>
            <a:off x="5512735" y="4639721"/>
            <a:ext cx="9905076" cy="728981"/>
          </a:xfrm>
          <a:prstGeom prst="rect">
            <a:avLst/>
          </a:prstGeom>
        </p:spPr>
        <p:txBody>
          <a:bodyPr lIns="0" tIns="0" rIns="0" bIns="0" rtlCol="0" anchor="t">
            <a:spAutoFit/>
          </a:bodyPr>
          <a:lstStyle/>
          <a:p>
            <a:pPr algn="l">
              <a:lnSpc>
                <a:spcPts val="6019"/>
              </a:lnSpc>
            </a:pPr>
            <a:r>
              <a:rPr lang="en-US" sz="4299">
                <a:solidFill>
                  <a:srgbClr val="1D376C"/>
                </a:solidFill>
                <a:latin typeface="Lulu Font TH"/>
                <a:ea typeface="Lulu Font TH"/>
                <a:cs typeface="Lulu Font TH"/>
                <a:sym typeface="Lulu Font TH"/>
              </a:rPr>
              <a:t>Reese Center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40755" y="1953758"/>
            <a:ext cx="12704957" cy="7292903"/>
            <a:chOff x="0" y="0"/>
            <a:chExt cx="3384022" cy="1942497"/>
          </a:xfrm>
        </p:grpSpPr>
        <p:sp>
          <p:nvSpPr>
            <p:cNvPr id="39" name="Freeform 39"/>
            <p:cNvSpPr/>
            <p:nvPr/>
          </p:nvSpPr>
          <p:spPr>
            <a:xfrm>
              <a:off x="0" y="0"/>
              <a:ext cx="3384022" cy="1942497"/>
            </a:xfrm>
            <a:custGeom>
              <a:avLst/>
              <a:gdLst/>
              <a:ahLst/>
              <a:cxnLst/>
              <a:rect l="l" t="t" r="r" b="b"/>
              <a:pathLst>
                <a:path w="3384022" h="1942497">
                  <a:moveTo>
                    <a:pt x="0" y="0"/>
                  </a:moveTo>
                  <a:lnTo>
                    <a:pt x="3384022" y="0"/>
                  </a:lnTo>
                  <a:lnTo>
                    <a:pt x="3384022" y="1942497"/>
                  </a:lnTo>
                  <a:lnTo>
                    <a:pt x="0" y="1942497"/>
                  </a:lnTo>
                  <a:close/>
                </a:path>
              </a:pathLst>
            </a:custGeom>
            <a:solidFill>
              <a:srgbClr val="EFE6D5"/>
            </a:solidFill>
            <a:ln cap="sq">
              <a:noFill/>
              <a:prstDash val="solid"/>
              <a:miter/>
            </a:ln>
          </p:spPr>
        </p:sp>
        <p:sp>
          <p:nvSpPr>
            <p:cNvPr id="40" name="TextBox 40"/>
            <p:cNvSpPr txBox="1"/>
            <p:nvPr/>
          </p:nvSpPr>
          <p:spPr>
            <a:xfrm>
              <a:off x="0" y="-38100"/>
              <a:ext cx="3384022" cy="1980597"/>
            </a:xfrm>
            <a:prstGeom prst="rect">
              <a:avLst/>
            </a:prstGeom>
          </p:spPr>
          <p:txBody>
            <a:bodyPr lIns="54400" tIns="54400" rIns="54400" bIns="54400" rtlCol="0" anchor="ctr"/>
            <a:lstStyle/>
            <a:p>
              <a:pPr algn="l">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774748" y="1735160"/>
            <a:ext cx="6328116" cy="988768"/>
          </a:xfrm>
          <a:custGeom>
            <a:avLst/>
            <a:gdLst/>
            <a:ahLst/>
            <a:cxnLst/>
            <a:rect l="l" t="t" r="r" b="b"/>
            <a:pathLst>
              <a:path w="6328116" h="988768">
                <a:moveTo>
                  <a:pt x="0" y="0"/>
                </a:moveTo>
                <a:lnTo>
                  <a:pt x="6328116" y="0"/>
                </a:lnTo>
                <a:lnTo>
                  <a:pt x="6328116" y="988768"/>
                </a:lnTo>
                <a:lnTo>
                  <a:pt x="0" y="9887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TextBox 46"/>
          <p:cNvSpPr txBox="1"/>
          <p:nvPr/>
        </p:nvSpPr>
        <p:spPr>
          <a:xfrm>
            <a:off x="6361778" y="1971867"/>
            <a:ext cx="6741085" cy="436684"/>
          </a:xfrm>
          <a:prstGeom prst="rect">
            <a:avLst/>
          </a:prstGeom>
        </p:spPr>
        <p:txBody>
          <a:bodyPr lIns="0" tIns="0" rIns="0" bIns="0" rtlCol="0" anchor="t">
            <a:spAutoFit/>
          </a:bodyPr>
          <a:lstStyle/>
          <a:p>
            <a:pPr algn="ctr">
              <a:lnSpc>
                <a:spcPts val="3042"/>
              </a:lnSpc>
            </a:pPr>
            <a:r>
              <a:rPr lang="en-US" sz="3901" spc="327">
                <a:solidFill>
                  <a:srgbClr val="1D376C"/>
                </a:solidFill>
                <a:latin typeface="Lulu Font TH"/>
                <a:ea typeface="Lulu Font TH"/>
                <a:cs typeface="Lulu Font TH"/>
                <a:sym typeface="Lulu Font TH"/>
              </a:rPr>
              <a:t>Electives offered at CHS</a:t>
            </a:r>
          </a:p>
        </p:txBody>
      </p:sp>
      <p:sp>
        <p:nvSpPr>
          <p:cNvPr id="47" name="TextBox 47"/>
          <p:cNvSpPr txBox="1"/>
          <p:nvPr/>
        </p:nvSpPr>
        <p:spPr>
          <a:xfrm>
            <a:off x="3725319" y="2952984"/>
            <a:ext cx="4810099" cy="19897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Science Electives</a:t>
            </a:r>
          </a:p>
          <a:p>
            <a:pPr algn="ctr">
              <a:lnSpc>
                <a:spcPts val="2676"/>
              </a:lnSpc>
            </a:pPr>
            <a:r>
              <a:rPr lang="en-US" sz="1912">
                <a:solidFill>
                  <a:srgbClr val="1D376C"/>
                </a:solidFill>
                <a:latin typeface="Canva Sans"/>
                <a:ea typeface="Canva Sans"/>
                <a:cs typeface="Canva Sans"/>
                <a:sym typeface="Canva Sans"/>
              </a:rPr>
              <a:t>Anatomy &amp; Physiology</a:t>
            </a:r>
          </a:p>
          <a:p>
            <a:pPr algn="ctr">
              <a:lnSpc>
                <a:spcPts val="2676"/>
              </a:lnSpc>
            </a:pPr>
            <a:r>
              <a:rPr lang="en-US" sz="1912">
                <a:solidFill>
                  <a:srgbClr val="1D376C"/>
                </a:solidFill>
                <a:latin typeface="Canva Sans"/>
                <a:ea typeface="Canva Sans"/>
                <a:cs typeface="Canva Sans"/>
                <a:sym typeface="Canva Sans"/>
              </a:rPr>
              <a:t>Forensic Science</a:t>
            </a:r>
          </a:p>
          <a:p>
            <a:pPr algn="ctr">
              <a:lnSpc>
                <a:spcPts val="2676"/>
              </a:lnSpc>
            </a:pPr>
            <a:r>
              <a:rPr lang="en-US" sz="1912">
                <a:solidFill>
                  <a:srgbClr val="1D376C"/>
                </a:solidFill>
                <a:latin typeface="Canva Sans"/>
                <a:ea typeface="Canva Sans"/>
                <a:cs typeface="Canva Sans"/>
                <a:sym typeface="Canva Sans"/>
              </a:rPr>
              <a:t>Astronomy</a:t>
            </a:r>
          </a:p>
          <a:p>
            <a:pPr algn="ctr">
              <a:lnSpc>
                <a:spcPts val="2676"/>
              </a:lnSpc>
            </a:pPr>
            <a:r>
              <a:rPr lang="en-US" sz="1912">
                <a:solidFill>
                  <a:srgbClr val="1D376C"/>
                </a:solidFill>
                <a:latin typeface="Canva Sans"/>
                <a:ea typeface="Canva Sans"/>
                <a:cs typeface="Canva Sans"/>
                <a:sym typeface="Canva Sans"/>
              </a:rPr>
              <a:t>Aquatic Science</a:t>
            </a:r>
          </a:p>
          <a:p>
            <a:pPr algn="ctr">
              <a:lnSpc>
                <a:spcPts val="2676"/>
              </a:lnSpc>
              <a:spcBef>
                <a:spcPct val="0"/>
              </a:spcBef>
            </a:pPr>
            <a:r>
              <a:rPr lang="en-US" sz="1912">
                <a:solidFill>
                  <a:srgbClr val="1D376C"/>
                </a:solidFill>
                <a:latin typeface="Canva Sans"/>
                <a:ea typeface="Canva Sans"/>
                <a:cs typeface="Canva Sans"/>
                <a:sym typeface="Canva Sans"/>
              </a:rPr>
              <a:t>Environmental Systems</a:t>
            </a:r>
          </a:p>
        </p:txBody>
      </p:sp>
      <p:sp>
        <p:nvSpPr>
          <p:cNvPr id="48" name="TextBox 48"/>
          <p:cNvSpPr txBox="1"/>
          <p:nvPr/>
        </p:nvSpPr>
        <p:spPr>
          <a:xfrm>
            <a:off x="7948375" y="2952984"/>
            <a:ext cx="4810099" cy="2323158"/>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Social Studies Electives</a:t>
            </a:r>
          </a:p>
          <a:p>
            <a:pPr algn="ctr">
              <a:lnSpc>
                <a:spcPts val="2676"/>
              </a:lnSpc>
            </a:pPr>
            <a:r>
              <a:rPr lang="en-US" sz="1912">
                <a:solidFill>
                  <a:srgbClr val="1D376C"/>
                </a:solidFill>
                <a:latin typeface="Canva Sans"/>
                <a:ea typeface="Canva Sans"/>
                <a:cs typeface="Canva Sans"/>
                <a:sym typeface="Canva Sans"/>
              </a:rPr>
              <a:t>Sociology</a:t>
            </a:r>
          </a:p>
          <a:p>
            <a:pPr algn="ctr">
              <a:lnSpc>
                <a:spcPts val="2676"/>
              </a:lnSpc>
            </a:pPr>
            <a:r>
              <a:rPr lang="en-US" sz="1912">
                <a:solidFill>
                  <a:srgbClr val="1D376C"/>
                </a:solidFill>
                <a:latin typeface="Canva Sans"/>
                <a:ea typeface="Canva Sans"/>
                <a:cs typeface="Canva Sans"/>
                <a:sym typeface="Canva Sans"/>
              </a:rPr>
              <a:t>Psychology</a:t>
            </a:r>
          </a:p>
          <a:p>
            <a:pPr algn="ctr">
              <a:lnSpc>
                <a:spcPts val="2676"/>
              </a:lnSpc>
            </a:pPr>
            <a:r>
              <a:rPr lang="en-US" sz="1912">
                <a:solidFill>
                  <a:srgbClr val="1D376C"/>
                </a:solidFill>
                <a:latin typeface="Canva Sans"/>
                <a:ea typeface="Canva Sans"/>
                <a:cs typeface="Canva Sans"/>
                <a:sym typeface="Canva Sans"/>
              </a:rPr>
              <a:t>Social Studies Research/AP Psychology</a:t>
            </a:r>
          </a:p>
          <a:p>
            <a:pPr algn="ctr">
              <a:lnSpc>
                <a:spcPts val="2676"/>
              </a:lnSpc>
            </a:pPr>
            <a:r>
              <a:rPr lang="en-US" sz="1912">
                <a:solidFill>
                  <a:srgbClr val="1D376C"/>
                </a:solidFill>
                <a:latin typeface="Canva Sans"/>
                <a:ea typeface="Canva Sans"/>
                <a:cs typeface="Canva Sans"/>
                <a:sym typeface="Canva Sans"/>
              </a:rPr>
              <a:t>AP African American Studies</a:t>
            </a:r>
          </a:p>
          <a:p>
            <a:pPr algn="ctr">
              <a:lnSpc>
                <a:spcPts val="2676"/>
              </a:lnSpc>
            </a:pPr>
            <a:r>
              <a:rPr lang="en-US" sz="1912">
                <a:solidFill>
                  <a:srgbClr val="1D376C"/>
                </a:solidFill>
                <a:latin typeface="Canva Sans"/>
                <a:ea typeface="Canva Sans"/>
                <a:cs typeface="Canva Sans"/>
                <a:sym typeface="Canva Sans"/>
              </a:rPr>
              <a:t>Special Topics:  Social Studies</a:t>
            </a:r>
          </a:p>
          <a:p>
            <a:pPr algn="ctr">
              <a:lnSpc>
                <a:spcPts val="2676"/>
              </a:lnSpc>
              <a:spcBef>
                <a:spcPct val="0"/>
              </a:spcBef>
            </a:pPr>
            <a:r>
              <a:rPr lang="en-US" sz="1912">
                <a:solidFill>
                  <a:srgbClr val="1D376C"/>
                </a:solidFill>
                <a:latin typeface="Canva Sans"/>
                <a:ea typeface="Canva Sans"/>
                <a:cs typeface="Canva Sans"/>
                <a:sym typeface="Canva Sans"/>
              </a:rPr>
              <a:t>AP European History</a:t>
            </a:r>
          </a:p>
        </p:txBody>
      </p:sp>
      <p:sp>
        <p:nvSpPr>
          <p:cNvPr id="49" name="TextBox 49"/>
          <p:cNvSpPr txBox="1"/>
          <p:nvPr/>
        </p:nvSpPr>
        <p:spPr>
          <a:xfrm>
            <a:off x="11811883" y="2952984"/>
            <a:ext cx="4418604" cy="19897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CTE Courses</a:t>
            </a:r>
          </a:p>
          <a:p>
            <a:pPr algn="ctr">
              <a:lnSpc>
                <a:spcPts val="2676"/>
              </a:lnSpc>
            </a:pPr>
            <a:r>
              <a:rPr lang="en-US" sz="1912">
                <a:solidFill>
                  <a:srgbClr val="1D376C"/>
                </a:solidFill>
                <a:latin typeface="Canva Sans"/>
                <a:ea typeface="Canva Sans"/>
                <a:cs typeface="Canva Sans"/>
                <a:sym typeface="Canva Sans"/>
              </a:rPr>
              <a:t>Computer Science</a:t>
            </a:r>
          </a:p>
          <a:p>
            <a:pPr algn="ctr">
              <a:lnSpc>
                <a:spcPts val="2676"/>
              </a:lnSpc>
            </a:pPr>
            <a:r>
              <a:rPr lang="en-US" sz="1912">
                <a:solidFill>
                  <a:srgbClr val="1D376C"/>
                </a:solidFill>
                <a:latin typeface="Canva Sans"/>
                <a:ea typeface="Canva Sans"/>
                <a:cs typeface="Canva Sans"/>
                <a:sym typeface="Canva Sans"/>
              </a:rPr>
              <a:t>Health Science</a:t>
            </a:r>
          </a:p>
          <a:p>
            <a:pPr algn="ctr">
              <a:lnSpc>
                <a:spcPts val="2676"/>
              </a:lnSpc>
            </a:pPr>
            <a:r>
              <a:rPr lang="en-US" sz="1912">
                <a:solidFill>
                  <a:srgbClr val="1D376C"/>
                </a:solidFill>
                <a:latin typeface="Canva Sans"/>
                <a:ea typeface="Canva Sans"/>
                <a:cs typeface="Canva Sans"/>
                <a:sym typeface="Canva Sans"/>
              </a:rPr>
              <a:t>Animal Science</a:t>
            </a:r>
          </a:p>
          <a:p>
            <a:pPr algn="ctr">
              <a:lnSpc>
                <a:spcPts val="2676"/>
              </a:lnSpc>
            </a:pPr>
            <a:r>
              <a:rPr lang="en-US" sz="1912">
                <a:solidFill>
                  <a:srgbClr val="1D376C"/>
                </a:solidFill>
                <a:latin typeface="Canva Sans"/>
                <a:ea typeface="Canva Sans"/>
                <a:cs typeface="Canva Sans"/>
                <a:sym typeface="Canva Sans"/>
              </a:rPr>
              <a:t>Engineering</a:t>
            </a:r>
          </a:p>
          <a:p>
            <a:pPr algn="ctr">
              <a:lnSpc>
                <a:spcPts val="2676"/>
              </a:lnSpc>
              <a:spcBef>
                <a:spcPct val="0"/>
              </a:spcBef>
            </a:pPr>
            <a:r>
              <a:rPr lang="en-US" sz="1912">
                <a:solidFill>
                  <a:srgbClr val="1D376C"/>
                </a:solidFill>
                <a:latin typeface="Canva Sans"/>
                <a:ea typeface="Canva Sans"/>
                <a:cs typeface="Canva Sans"/>
                <a:sym typeface="Canva Sans"/>
              </a:rPr>
              <a:t>Business</a:t>
            </a:r>
          </a:p>
        </p:txBody>
      </p:sp>
      <p:sp>
        <p:nvSpPr>
          <p:cNvPr id="50" name="TextBox 50"/>
          <p:cNvSpPr txBox="1"/>
          <p:nvPr/>
        </p:nvSpPr>
        <p:spPr>
          <a:xfrm>
            <a:off x="3134081" y="5386507"/>
            <a:ext cx="5498878" cy="3323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Fine Arts</a:t>
            </a:r>
          </a:p>
          <a:p>
            <a:pPr algn="ctr">
              <a:lnSpc>
                <a:spcPts val="2676"/>
              </a:lnSpc>
            </a:pPr>
            <a:r>
              <a:rPr lang="en-US" sz="1912">
                <a:solidFill>
                  <a:srgbClr val="1D376C"/>
                </a:solidFill>
                <a:latin typeface="Canva Sans"/>
                <a:ea typeface="Canva Sans"/>
                <a:cs typeface="Canva Sans"/>
                <a:sym typeface="Canva Sans"/>
              </a:rPr>
              <a:t>Art</a:t>
            </a:r>
          </a:p>
          <a:p>
            <a:pPr algn="ctr">
              <a:lnSpc>
                <a:spcPts val="2676"/>
              </a:lnSpc>
            </a:pPr>
            <a:r>
              <a:rPr lang="en-US" sz="1912">
                <a:solidFill>
                  <a:srgbClr val="1D376C"/>
                </a:solidFill>
                <a:latin typeface="Canva Sans"/>
                <a:ea typeface="Canva Sans"/>
                <a:cs typeface="Canva Sans"/>
                <a:sym typeface="Canva Sans"/>
              </a:rPr>
              <a:t>Band</a:t>
            </a:r>
          </a:p>
          <a:p>
            <a:pPr algn="ctr">
              <a:lnSpc>
                <a:spcPts val="2676"/>
              </a:lnSpc>
            </a:pPr>
            <a:r>
              <a:rPr lang="en-US" sz="1912">
                <a:solidFill>
                  <a:srgbClr val="1D376C"/>
                </a:solidFill>
                <a:latin typeface="Canva Sans"/>
                <a:ea typeface="Canva Sans"/>
                <a:cs typeface="Canva Sans"/>
                <a:sym typeface="Canva Sans"/>
              </a:rPr>
              <a:t>Choir</a:t>
            </a:r>
          </a:p>
          <a:p>
            <a:pPr algn="ctr">
              <a:lnSpc>
                <a:spcPts val="2676"/>
              </a:lnSpc>
            </a:pPr>
            <a:r>
              <a:rPr lang="en-US" sz="1912">
                <a:solidFill>
                  <a:srgbClr val="1D376C"/>
                </a:solidFill>
                <a:latin typeface="Canva Sans"/>
                <a:ea typeface="Canva Sans"/>
                <a:cs typeface="Canva Sans"/>
                <a:sym typeface="Canva Sans"/>
              </a:rPr>
              <a:t>Orchestra</a:t>
            </a:r>
          </a:p>
          <a:p>
            <a:pPr algn="ctr">
              <a:lnSpc>
                <a:spcPts val="2676"/>
              </a:lnSpc>
            </a:pPr>
            <a:r>
              <a:rPr lang="en-US" sz="1912">
                <a:solidFill>
                  <a:srgbClr val="1D376C"/>
                </a:solidFill>
                <a:latin typeface="Canva Sans"/>
                <a:ea typeface="Canva Sans"/>
                <a:cs typeface="Canva Sans"/>
                <a:sym typeface="Canva Sans"/>
              </a:rPr>
              <a:t>Dance</a:t>
            </a:r>
          </a:p>
          <a:p>
            <a:pPr algn="ctr">
              <a:lnSpc>
                <a:spcPts val="2676"/>
              </a:lnSpc>
            </a:pPr>
            <a:r>
              <a:rPr lang="en-US" sz="1912">
                <a:solidFill>
                  <a:srgbClr val="1D376C"/>
                </a:solidFill>
                <a:latin typeface="Canva Sans"/>
                <a:ea typeface="Canva Sans"/>
                <a:cs typeface="Canva Sans"/>
                <a:sym typeface="Canva Sans"/>
              </a:rPr>
              <a:t>Theatre</a:t>
            </a:r>
          </a:p>
          <a:p>
            <a:pPr algn="ctr">
              <a:lnSpc>
                <a:spcPts val="2676"/>
              </a:lnSpc>
            </a:pPr>
            <a:r>
              <a:rPr lang="en-US" sz="1912">
                <a:solidFill>
                  <a:srgbClr val="1D376C"/>
                </a:solidFill>
                <a:latin typeface="Canva Sans"/>
                <a:ea typeface="Canva Sans"/>
                <a:cs typeface="Canva Sans"/>
                <a:sym typeface="Canva Sans"/>
              </a:rPr>
              <a:t>Color Guard</a:t>
            </a:r>
          </a:p>
          <a:p>
            <a:pPr algn="ctr">
              <a:lnSpc>
                <a:spcPts val="2676"/>
              </a:lnSpc>
            </a:pPr>
            <a:r>
              <a:rPr lang="en-US" sz="1912">
                <a:solidFill>
                  <a:srgbClr val="1D376C"/>
                </a:solidFill>
                <a:latin typeface="Canva Sans"/>
                <a:ea typeface="Canva Sans"/>
                <a:cs typeface="Canva Sans"/>
                <a:sym typeface="Canva Sans"/>
              </a:rPr>
              <a:t>Floral Design</a:t>
            </a:r>
          </a:p>
          <a:p>
            <a:pPr algn="ctr">
              <a:lnSpc>
                <a:spcPts val="2676"/>
              </a:lnSpc>
              <a:spcBef>
                <a:spcPct val="0"/>
              </a:spcBef>
            </a:pPr>
            <a:r>
              <a:rPr lang="en-US" sz="1912">
                <a:solidFill>
                  <a:srgbClr val="1D376C"/>
                </a:solidFill>
                <a:latin typeface="Canva Sans"/>
                <a:ea typeface="Canva Sans"/>
                <a:cs typeface="Canva Sans"/>
                <a:sym typeface="Canva Sans"/>
              </a:rPr>
              <a:t>AP Art History</a:t>
            </a:r>
          </a:p>
        </p:txBody>
      </p:sp>
      <p:sp>
        <p:nvSpPr>
          <p:cNvPr id="51" name="TextBox 51"/>
          <p:cNvSpPr txBox="1"/>
          <p:nvPr/>
        </p:nvSpPr>
        <p:spPr>
          <a:xfrm>
            <a:off x="7675731" y="5819068"/>
            <a:ext cx="5818932"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Public Service</a:t>
            </a:r>
          </a:p>
          <a:p>
            <a:pPr algn="ctr">
              <a:lnSpc>
                <a:spcPts val="2676"/>
              </a:lnSpc>
              <a:spcBef>
                <a:spcPct val="0"/>
              </a:spcBef>
            </a:pPr>
            <a:r>
              <a:rPr lang="en-US" sz="1912">
                <a:solidFill>
                  <a:srgbClr val="1D376C"/>
                </a:solidFill>
                <a:latin typeface="Canva Sans"/>
                <a:ea typeface="Canva Sans"/>
                <a:cs typeface="Canva Sans"/>
                <a:sym typeface="Canva Sans"/>
              </a:rPr>
              <a:t>JROTC</a:t>
            </a:r>
          </a:p>
        </p:txBody>
      </p:sp>
      <p:sp>
        <p:nvSpPr>
          <p:cNvPr id="52" name="TextBox 52"/>
          <p:cNvSpPr txBox="1"/>
          <p:nvPr/>
        </p:nvSpPr>
        <p:spPr>
          <a:xfrm>
            <a:off x="7207875" y="7053382"/>
            <a:ext cx="6754645" cy="132303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Academic Programs</a:t>
            </a:r>
          </a:p>
          <a:p>
            <a:pPr algn="ctr">
              <a:lnSpc>
                <a:spcPts val="2676"/>
              </a:lnSpc>
            </a:pPr>
            <a:r>
              <a:rPr lang="en-US" sz="1912">
                <a:solidFill>
                  <a:srgbClr val="1D376C"/>
                </a:solidFill>
                <a:latin typeface="Canva Sans"/>
                <a:ea typeface="Canva Sans"/>
                <a:cs typeface="Canva Sans"/>
                <a:sym typeface="Canva Sans"/>
              </a:rPr>
              <a:t>Debate</a:t>
            </a:r>
          </a:p>
          <a:p>
            <a:pPr algn="ctr">
              <a:lnSpc>
                <a:spcPts val="2676"/>
              </a:lnSpc>
            </a:pPr>
            <a:r>
              <a:rPr lang="en-US" sz="1912">
                <a:solidFill>
                  <a:srgbClr val="1D376C"/>
                </a:solidFill>
                <a:latin typeface="Canva Sans"/>
                <a:ea typeface="Canva Sans"/>
                <a:cs typeface="Canva Sans"/>
                <a:sym typeface="Canva Sans"/>
              </a:rPr>
              <a:t>Journalism</a:t>
            </a:r>
          </a:p>
          <a:p>
            <a:pPr algn="ctr">
              <a:lnSpc>
                <a:spcPts val="2676"/>
              </a:lnSpc>
              <a:spcBef>
                <a:spcPct val="0"/>
              </a:spcBef>
            </a:pPr>
            <a:r>
              <a:rPr lang="en-US" sz="1912">
                <a:solidFill>
                  <a:srgbClr val="1D376C"/>
                </a:solidFill>
                <a:latin typeface="Canva Sans"/>
                <a:ea typeface="Canva Sans"/>
                <a:cs typeface="Canva Sans"/>
                <a:sym typeface="Canva Sans"/>
              </a:rPr>
              <a:t>Academic Decathlon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8879D"/>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442370" y="2054212"/>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683873" y="1296197"/>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3800051" y="2660385"/>
            <a:ext cx="4600501" cy="6109612"/>
          </a:xfrm>
          <a:custGeom>
            <a:avLst/>
            <a:gdLst/>
            <a:ahLst/>
            <a:cxnLst/>
            <a:rect l="l" t="t" r="r" b="b"/>
            <a:pathLst>
              <a:path w="4600501" h="6109612">
                <a:moveTo>
                  <a:pt x="0" y="0"/>
                </a:moveTo>
                <a:lnTo>
                  <a:pt x="4600502" y="0"/>
                </a:lnTo>
                <a:lnTo>
                  <a:pt x="4600502" y="6109612"/>
                </a:lnTo>
                <a:lnTo>
                  <a:pt x="0" y="6109612"/>
                </a:lnTo>
                <a:lnTo>
                  <a:pt x="0" y="0"/>
                </a:lnTo>
                <a:close/>
              </a:path>
            </a:pathLst>
          </a:custGeom>
          <a:blipFill>
            <a:blip r:embed="rId16"/>
            <a:stretch>
              <a:fillRect/>
            </a:stretch>
          </a:blipFill>
        </p:spPr>
      </p:sp>
      <p:sp>
        <p:nvSpPr>
          <p:cNvPr id="50" name="Freeform 50"/>
          <p:cNvSpPr/>
          <p:nvPr/>
        </p:nvSpPr>
        <p:spPr>
          <a:xfrm>
            <a:off x="9357974" y="2611488"/>
            <a:ext cx="6190088" cy="6356958"/>
          </a:xfrm>
          <a:custGeom>
            <a:avLst/>
            <a:gdLst/>
            <a:ahLst/>
            <a:cxnLst/>
            <a:rect l="l" t="t" r="r" b="b"/>
            <a:pathLst>
              <a:path w="6190088" h="6356958">
                <a:moveTo>
                  <a:pt x="0" y="0"/>
                </a:moveTo>
                <a:lnTo>
                  <a:pt x="6190088" y="0"/>
                </a:lnTo>
                <a:lnTo>
                  <a:pt x="6190088" y="6356958"/>
                </a:lnTo>
                <a:lnTo>
                  <a:pt x="0" y="6356958"/>
                </a:lnTo>
                <a:lnTo>
                  <a:pt x="0" y="0"/>
                </a:lnTo>
                <a:close/>
              </a:path>
            </a:pathLst>
          </a:custGeom>
          <a:blipFill>
            <a:blip r:embed="rId17"/>
            <a:stretch>
              <a:fillRect/>
            </a:stretch>
          </a:blipFill>
        </p:spPr>
      </p:sp>
      <p:sp>
        <p:nvSpPr>
          <p:cNvPr id="51" name="TextBox 51"/>
          <p:cNvSpPr txBox="1"/>
          <p:nvPr/>
        </p:nvSpPr>
        <p:spPr>
          <a:xfrm>
            <a:off x="3036294" y="1468696"/>
            <a:ext cx="14007928" cy="562031"/>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James Reese Career &amp; Technical Center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86BDB9"/>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7051580" y="1923513"/>
            <a:ext cx="5618721" cy="877925"/>
          </a:xfrm>
          <a:custGeom>
            <a:avLst/>
            <a:gdLst/>
            <a:ahLst/>
            <a:cxnLst/>
            <a:rect l="l" t="t" r="r" b="b"/>
            <a:pathLst>
              <a:path w="5618721" h="877925">
                <a:moveTo>
                  <a:pt x="0" y="0"/>
                </a:moveTo>
                <a:lnTo>
                  <a:pt x="5618722" y="0"/>
                </a:lnTo>
                <a:lnTo>
                  <a:pt x="5618722"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rot="1063454">
            <a:off x="4500706" y="3800614"/>
            <a:ext cx="528215" cy="421912"/>
          </a:xfrm>
          <a:custGeom>
            <a:avLst/>
            <a:gdLst/>
            <a:ahLst/>
            <a:cxnLst/>
            <a:rect l="l" t="t" r="r" b="b"/>
            <a:pathLst>
              <a:path w="528215" h="421912">
                <a:moveTo>
                  <a:pt x="0" y="0"/>
                </a:moveTo>
                <a:lnTo>
                  <a:pt x="528215" y="0"/>
                </a:lnTo>
                <a:lnTo>
                  <a:pt x="528215" y="421912"/>
                </a:lnTo>
                <a:lnTo>
                  <a:pt x="0" y="4219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0" name="TextBox 50"/>
          <p:cNvSpPr txBox="1"/>
          <p:nvPr/>
        </p:nvSpPr>
        <p:spPr>
          <a:xfrm>
            <a:off x="7180200" y="2142588"/>
            <a:ext cx="5361482" cy="643128"/>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OnRamps</a:t>
            </a:r>
          </a:p>
        </p:txBody>
      </p:sp>
      <p:sp>
        <p:nvSpPr>
          <p:cNvPr id="51" name="TextBox 51"/>
          <p:cNvSpPr txBox="1"/>
          <p:nvPr/>
        </p:nvSpPr>
        <p:spPr>
          <a:xfrm>
            <a:off x="5471918" y="3712526"/>
            <a:ext cx="9171245" cy="580390"/>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Dual Enrollment in CHS and UT Austin</a:t>
            </a:r>
          </a:p>
        </p:txBody>
      </p:sp>
      <p:sp>
        <p:nvSpPr>
          <p:cNvPr id="52" name="TextBox 52"/>
          <p:cNvSpPr txBox="1"/>
          <p:nvPr/>
        </p:nvSpPr>
        <p:spPr>
          <a:xfrm>
            <a:off x="5471918" y="4750017"/>
            <a:ext cx="9945893" cy="1180465"/>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Get college credit if YOU CHOOSE.  You can deny the college credit, but not the high school credit</a:t>
            </a:r>
          </a:p>
        </p:txBody>
      </p:sp>
      <p:sp>
        <p:nvSpPr>
          <p:cNvPr id="53" name="TextBox 53"/>
          <p:cNvSpPr txBox="1"/>
          <p:nvPr/>
        </p:nvSpPr>
        <p:spPr>
          <a:xfrm>
            <a:off x="5471918" y="6596350"/>
            <a:ext cx="10521495" cy="580390"/>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No AP exam required for college credit</a:t>
            </a:r>
          </a:p>
        </p:txBody>
      </p:sp>
      <p:sp>
        <p:nvSpPr>
          <p:cNvPr id="54" name="Freeform 54"/>
          <p:cNvSpPr/>
          <p:nvPr/>
        </p:nvSpPr>
        <p:spPr>
          <a:xfrm rot="1063454">
            <a:off x="4500706" y="5162631"/>
            <a:ext cx="528215" cy="421912"/>
          </a:xfrm>
          <a:custGeom>
            <a:avLst/>
            <a:gdLst/>
            <a:ahLst/>
            <a:cxnLst/>
            <a:rect l="l" t="t" r="r" b="b"/>
            <a:pathLst>
              <a:path w="528215" h="421912">
                <a:moveTo>
                  <a:pt x="0" y="0"/>
                </a:moveTo>
                <a:lnTo>
                  <a:pt x="528215" y="0"/>
                </a:lnTo>
                <a:lnTo>
                  <a:pt x="528215" y="421912"/>
                </a:lnTo>
                <a:lnTo>
                  <a:pt x="0" y="42191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5" name="Freeform 55"/>
          <p:cNvSpPr/>
          <p:nvPr/>
        </p:nvSpPr>
        <p:spPr>
          <a:xfrm rot="1063454">
            <a:off x="4500706" y="6733416"/>
            <a:ext cx="528215" cy="421912"/>
          </a:xfrm>
          <a:custGeom>
            <a:avLst/>
            <a:gdLst/>
            <a:ahLst/>
            <a:cxnLst/>
            <a:rect l="l" t="t" r="r" b="b"/>
            <a:pathLst>
              <a:path w="528215" h="421912">
                <a:moveTo>
                  <a:pt x="0" y="0"/>
                </a:moveTo>
                <a:lnTo>
                  <a:pt x="528215" y="0"/>
                </a:lnTo>
                <a:lnTo>
                  <a:pt x="528215" y="421911"/>
                </a:lnTo>
                <a:lnTo>
                  <a:pt x="0" y="42191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56" name="Freeform 56"/>
          <p:cNvSpPr/>
          <p:nvPr/>
        </p:nvSpPr>
        <p:spPr>
          <a:xfrm rot="1063454">
            <a:off x="4512896" y="7828942"/>
            <a:ext cx="517111" cy="413043"/>
          </a:xfrm>
          <a:custGeom>
            <a:avLst/>
            <a:gdLst/>
            <a:ahLst/>
            <a:cxnLst/>
            <a:rect l="l" t="t" r="r" b="b"/>
            <a:pathLst>
              <a:path w="517111" h="413043">
                <a:moveTo>
                  <a:pt x="0" y="0"/>
                </a:moveTo>
                <a:lnTo>
                  <a:pt x="517111" y="0"/>
                </a:lnTo>
                <a:lnTo>
                  <a:pt x="517111" y="413042"/>
                </a:lnTo>
                <a:lnTo>
                  <a:pt x="0" y="4130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7" name="TextBox 57"/>
          <p:cNvSpPr txBox="1"/>
          <p:nvPr/>
        </p:nvSpPr>
        <p:spPr>
          <a:xfrm>
            <a:off x="2993054" y="7605715"/>
            <a:ext cx="11831208" cy="705180"/>
          </a:xfrm>
          <a:prstGeom prst="rect">
            <a:avLst/>
          </a:prstGeom>
        </p:spPr>
        <p:txBody>
          <a:bodyPr lIns="0" tIns="0" rIns="0" bIns="0" rtlCol="0" anchor="t">
            <a:spAutoFit/>
          </a:bodyPr>
          <a:lstStyle/>
          <a:p>
            <a:pPr algn="ctr">
              <a:lnSpc>
                <a:spcPts val="5756"/>
              </a:lnSpc>
              <a:spcBef>
                <a:spcPct val="0"/>
              </a:spcBef>
            </a:pPr>
            <a:r>
              <a:rPr lang="en-US" sz="4112">
                <a:solidFill>
                  <a:srgbClr val="1D376C"/>
                </a:solidFill>
                <a:latin typeface="Lulu Font TH"/>
                <a:ea typeface="Lulu Font TH"/>
                <a:cs typeface="Lulu Font TH"/>
                <a:sym typeface="Lulu Font TH"/>
              </a:rPr>
              <a:t>No cost to you!!! (IT’S FREE!!!!!)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rot="6302">
            <a:off x="1665445" y="1731236"/>
            <a:ext cx="1320925" cy="7292858"/>
            <a:chOff x="0" y="0"/>
            <a:chExt cx="351834" cy="1942485"/>
          </a:xfrm>
        </p:grpSpPr>
        <p:sp>
          <p:nvSpPr>
            <p:cNvPr id="20" name="Freeform 20"/>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2B68A"/>
            </a:solidFill>
            <a:ln w="142875" cap="sq">
              <a:solidFill>
                <a:srgbClr val="EFE6D5"/>
              </a:solidFill>
              <a:prstDash val="solid"/>
              <a:miter/>
            </a:ln>
          </p:spPr>
        </p:sp>
        <p:sp>
          <p:nvSpPr>
            <p:cNvPr id="21" name="TextBox 21"/>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grpSp>
        <p:nvGrpSpPr>
          <p:cNvPr id="22" name="Group 22"/>
          <p:cNvGrpSpPr/>
          <p:nvPr/>
        </p:nvGrpSpPr>
        <p:grpSpPr>
          <a:xfrm>
            <a:off x="15993413" y="1819467"/>
            <a:ext cx="700159" cy="7210282"/>
            <a:chOff x="0" y="0"/>
            <a:chExt cx="933546" cy="9613709"/>
          </a:xfrm>
        </p:grpSpPr>
        <p:grpSp>
          <p:nvGrpSpPr>
            <p:cNvPr id="23" name="Group 23"/>
            <p:cNvGrpSpPr/>
            <p:nvPr/>
          </p:nvGrpSpPr>
          <p:grpSpPr>
            <a:xfrm rot="6302">
              <a:off x="2917" y="84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160313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3205419"/>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1466" y="4807704"/>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2917" y="6409988"/>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8" name="Group 38"/>
            <p:cNvGrpSpPr/>
            <p:nvPr/>
          </p:nvGrpSpPr>
          <p:grpSpPr>
            <a:xfrm rot="6302">
              <a:off x="4367" y="8012273"/>
              <a:ext cx="927712" cy="1600587"/>
              <a:chOff x="0" y="0"/>
              <a:chExt cx="186235" cy="321312"/>
            </a:xfrm>
          </p:grpSpPr>
          <p:sp>
            <p:nvSpPr>
              <p:cNvPr id="39" name="Freeform 3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40" name="TextBox 4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41" name="Group 41"/>
          <p:cNvGrpSpPr/>
          <p:nvPr/>
        </p:nvGrpSpPr>
        <p:grpSpPr>
          <a:xfrm rot="6302">
            <a:off x="3127823" y="1741850"/>
            <a:ext cx="13208996" cy="7292903"/>
            <a:chOff x="0" y="0"/>
            <a:chExt cx="3518275" cy="1942497"/>
          </a:xfrm>
        </p:grpSpPr>
        <p:sp>
          <p:nvSpPr>
            <p:cNvPr id="42" name="Freeform 42"/>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3" name="TextBox 43"/>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433695"/>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81386" y="1841145"/>
            <a:ext cx="6266014" cy="979065"/>
          </a:xfrm>
          <a:custGeom>
            <a:avLst/>
            <a:gdLst/>
            <a:ahLst/>
            <a:cxnLst/>
            <a:rect l="l" t="t" r="r" b="b"/>
            <a:pathLst>
              <a:path w="6266014" h="979065">
                <a:moveTo>
                  <a:pt x="0" y="0"/>
                </a:moveTo>
                <a:lnTo>
                  <a:pt x="6266013" y="0"/>
                </a:lnTo>
                <a:lnTo>
                  <a:pt x="6266013" y="979065"/>
                </a:lnTo>
                <a:lnTo>
                  <a:pt x="0" y="9790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TextBox 49"/>
          <p:cNvSpPr txBox="1"/>
          <p:nvPr/>
        </p:nvSpPr>
        <p:spPr>
          <a:xfrm>
            <a:off x="3921374" y="3275285"/>
            <a:ext cx="3654822" cy="3508070"/>
          </a:xfrm>
          <a:prstGeom prst="rect">
            <a:avLst/>
          </a:prstGeom>
        </p:spPr>
        <p:txBody>
          <a:bodyPr lIns="0" tIns="0" rIns="0" bIns="0" rtlCol="0" anchor="t">
            <a:spAutoFit/>
          </a:bodyPr>
          <a:lstStyle/>
          <a:p>
            <a:pPr algn="ctr">
              <a:lnSpc>
                <a:spcPts val="5616"/>
              </a:lnSpc>
            </a:pPr>
            <a:r>
              <a:rPr lang="en-US" sz="4012">
                <a:solidFill>
                  <a:srgbClr val="000000"/>
                </a:solidFill>
                <a:latin typeface="Canva Sans"/>
                <a:ea typeface="Canva Sans"/>
                <a:cs typeface="Canva Sans"/>
                <a:sym typeface="Canva Sans"/>
              </a:rPr>
              <a:t>Biology</a:t>
            </a:r>
          </a:p>
          <a:p>
            <a:pPr algn="ctr">
              <a:lnSpc>
                <a:spcPts val="5616"/>
              </a:lnSpc>
            </a:pPr>
            <a:r>
              <a:rPr lang="en-US" sz="4012">
                <a:solidFill>
                  <a:srgbClr val="000000"/>
                </a:solidFill>
                <a:latin typeface="Canva Sans"/>
                <a:ea typeface="Canva Sans"/>
                <a:cs typeface="Canva Sans"/>
                <a:sym typeface="Canva Sans"/>
              </a:rPr>
              <a:t>*Chemistry I</a:t>
            </a:r>
          </a:p>
          <a:p>
            <a:pPr algn="ctr">
              <a:lnSpc>
                <a:spcPts val="5616"/>
              </a:lnSpc>
            </a:pPr>
            <a:r>
              <a:rPr lang="en-US" sz="4012">
                <a:solidFill>
                  <a:srgbClr val="000000"/>
                </a:solidFill>
                <a:latin typeface="Canva Sans"/>
                <a:ea typeface="Canva Sans"/>
                <a:cs typeface="Canva Sans"/>
                <a:sym typeface="Canva Sans"/>
              </a:rPr>
              <a:t>Chemistry II</a:t>
            </a:r>
          </a:p>
          <a:p>
            <a:pPr algn="ctr">
              <a:lnSpc>
                <a:spcPts val="5616"/>
              </a:lnSpc>
            </a:pPr>
            <a:r>
              <a:rPr lang="en-US" sz="4012">
                <a:solidFill>
                  <a:srgbClr val="000000"/>
                </a:solidFill>
                <a:latin typeface="Canva Sans"/>
                <a:ea typeface="Canva Sans"/>
                <a:cs typeface="Canva Sans"/>
                <a:sym typeface="Canva Sans"/>
              </a:rPr>
              <a:t>Physics I</a:t>
            </a:r>
          </a:p>
          <a:p>
            <a:pPr algn="ctr">
              <a:lnSpc>
                <a:spcPts val="5616"/>
              </a:lnSpc>
              <a:spcBef>
                <a:spcPct val="0"/>
              </a:spcBef>
            </a:pPr>
            <a:r>
              <a:rPr lang="en-US" sz="4012">
                <a:solidFill>
                  <a:srgbClr val="000000"/>
                </a:solidFill>
                <a:latin typeface="Canva Sans"/>
                <a:ea typeface="Canva Sans"/>
                <a:cs typeface="Canva Sans"/>
                <a:sym typeface="Canva Sans"/>
              </a:rPr>
              <a:t>Physics II</a:t>
            </a:r>
          </a:p>
        </p:txBody>
      </p:sp>
      <p:sp>
        <p:nvSpPr>
          <p:cNvPr id="50" name="TextBox 50"/>
          <p:cNvSpPr txBox="1"/>
          <p:nvPr/>
        </p:nvSpPr>
        <p:spPr>
          <a:xfrm>
            <a:off x="10837510" y="3346603"/>
            <a:ext cx="4580302" cy="3508070"/>
          </a:xfrm>
          <a:prstGeom prst="rect">
            <a:avLst/>
          </a:prstGeom>
        </p:spPr>
        <p:txBody>
          <a:bodyPr lIns="0" tIns="0" rIns="0" bIns="0" rtlCol="0" anchor="t">
            <a:spAutoFit/>
          </a:bodyPr>
          <a:lstStyle/>
          <a:p>
            <a:pPr algn="ctr">
              <a:lnSpc>
                <a:spcPts val="5616"/>
              </a:lnSpc>
            </a:pPr>
            <a:r>
              <a:rPr lang="en-US" sz="4012">
                <a:solidFill>
                  <a:srgbClr val="000000"/>
                </a:solidFill>
                <a:latin typeface="Canva Sans"/>
                <a:ea typeface="Canva Sans"/>
                <a:cs typeface="Canva Sans"/>
                <a:sym typeface="Canva Sans"/>
              </a:rPr>
              <a:t>*College Algebra</a:t>
            </a:r>
          </a:p>
          <a:p>
            <a:pPr algn="ctr">
              <a:lnSpc>
                <a:spcPts val="5616"/>
              </a:lnSpc>
            </a:pPr>
            <a:r>
              <a:rPr lang="en-US" sz="4012">
                <a:solidFill>
                  <a:srgbClr val="000000"/>
                </a:solidFill>
                <a:latin typeface="Canva Sans"/>
                <a:ea typeface="Canva Sans"/>
                <a:cs typeface="Canva Sans"/>
                <a:sym typeface="Canva Sans"/>
              </a:rPr>
              <a:t>Precalculus</a:t>
            </a:r>
          </a:p>
          <a:p>
            <a:pPr algn="ctr">
              <a:lnSpc>
                <a:spcPts val="5616"/>
              </a:lnSpc>
            </a:pPr>
            <a:r>
              <a:rPr lang="en-US" sz="4012">
                <a:solidFill>
                  <a:srgbClr val="000000"/>
                </a:solidFill>
                <a:latin typeface="Canva Sans"/>
                <a:ea typeface="Canva Sans"/>
                <a:cs typeface="Canva Sans"/>
                <a:sym typeface="Canva Sans"/>
              </a:rPr>
              <a:t>Statistics</a:t>
            </a:r>
          </a:p>
          <a:p>
            <a:pPr algn="ctr">
              <a:lnSpc>
                <a:spcPts val="5616"/>
              </a:lnSpc>
            </a:pPr>
            <a:r>
              <a:rPr lang="en-US" sz="4012">
                <a:solidFill>
                  <a:srgbClr val="000000"/>
                </a:solidFill>
                <a:latin typeface="Canva Sans"/>
                <a:ea typeface="Canva Sans"/>
                <a:cs typeface="Canva Sans"/>
                <a:sym typeface="Canva Sans"/>
              </a:rPr>
              <a:t>*Economics</a:t>
            </a:r>
          </a:p>
          <a:p>
            <a:pPr algn="ctr">
              <a:lnSpc>
                <a:spcPts val="5616"/>
              </a:lnSpc>
              <a:spcBef>
                <a:spcPct val="0"/>
              </a:spcBef>
            </a:pPr>
            <a:r>
              <a:rPr lang="en-US" sz="4012">
                <a:solidFill>
                  <a:srgbClr val="000000"/>
                </a:solidFill>
                <a:latin typeface="Canva Sans"/>
                <a:ea typeface="Canva Sans"/>
                <a:cs typeface="Canva Sans"/>
                <a:sym typeface="Canva Sans"/>
              </a:rPr>
              <a:t>*US History</a:t>
            </a:r>
          </a:p>
        </p:txBody>
      </p:sp>
      <p:grpSp>
        <p:nvGrpSpPr>
          <p:cNvPr id="51" name="Group 51"/>
          <p:cNvGrpSpPr/>
          <p:nvPr/>
        </p:nvGrpSpPr>
        <p:grpSpPr>
          <a:xfrm>
            <a:off x="6981386" y="5951985"/>
            <a:ext cx="4948252" cy="2933306"/>
            <a:chOff x="0" y="0"/>
            <a:chExt cx="6597670" cy="3911075"/>
          </a:xfrm>
        </p:grpSpPr>
        <p:grpSp>
          <p:nvGrpSpPr>
            <p:cNvPr id="52" name="Group 52"/>
            <p:cNvGrpSpPr/>
            <p:nvPr/>
          </p:nvGrpSpPr>
          <p:grpSpPr>
            <a:xfrm>
              <a:off x="0" y="0"/>
              <a:ext cx="6597670" cy="3908369"/>
              <a:chOff x="0" y="0"/>
              <a:chExt cx="1251099" cy="741134"/>
            </a:xfrm>
          </p:grpSpPr>
          <p:sp>
            <p:nvSpPr>
              <p:cNvPr id="53" name="Freeform 53"/>
              <p:cNvSpPr/>
              <p:nvPr/>
            </p:nvSpPr>
            <p:spPr>
              <a:xfrm>
                <a:off x="0" y="0"/>
                <a:ext cx="1266288" cy="745372"/>
              </a:xfrm>
              <a:custGeom>
                <a:avLst/>
                <a:gdLst/>
                <a:ahLst/>
                <a:cxnLst/>
                <a:rect l="l" t="t" r="r" b="b"/>
                <a:pathLst>
                  <a:path w="1266288" h="745372">
                    <a:moveTo>
                      <a:pt x="710346" y="0"/>
                    </a:moveTo>
                    <a:cubicBezTo>
                      <a:pt x="724069" y="0"/>
                      <a:pt x="737874" y="0"/>
                      <a:pt x="751570" y="0"/>
                    </a:cubicBezTo>
                    <a:cubicBezTo>
                      <a:pt x="860762" y="12378"/>
                      <a:pt x="929001" y="53583"/>
                      <a:pt x="960083" y="121007"/>
                    </a:cubicBezTo>
                    <a:cubicBezTo>
                      <a:pt x="1142124" y="112015"/>
                      <a:pt x="1266288" y="239504"/>
                      <a:pt x="1193818" y="364629"/>
                    </a:cubicBezTo>
                    <a:cubicBezTo>
                      <a:pt x="1220640" y="390921"/>
                      <a:pt x="1243017" y="420332"/>
                      <a:pt x="1251099" y="459806"/>
                    </a:cubicBezTo>
                    <a:cubicBezTo>
                      <a:pt x="1251099" y="471114"/>
                      <a:pt x="1251099" y="482395"/>
                      <a:pt x="1251099" y="493701"/>
                    </a:cubicBezTo>
                    <a:cubicBezTo>
                      <a:pt x="1227015" y="594167"/>
                      <a:pt x="1123383" y="662055"/>
                      <a:pt x="953247" y="643779"/>
                    </a:cubicBezTo>
                    <a:cubicBezTo>
                      <a:pt x="909472" y="695363"/>
                      <a:pt x="831580" y="745372"/>
                      <a:pt x="710372" y="740588"/>
                    </a:cubicBezTo>
                    <a:cubicBezTo>
                      <a:pt x="647721" y="737202"/>
                      <a:pt x="604136" y="717587"/>
                      <a:pt x="565975" y="693756"/>
                    </a:cubicBezTo>
                    <a:cubicBezTo>
                      <a:pt x="525782" y="713565"/>
                      <a:pt x="482252" y="729111"/>
                      <a:pt x="419357" y="729282"/>
                    </a:cubicBezTo>
                    <a:cubicBezTo>
                      <a:pt x="273848" y="729575"/>
                      <a:pt x="176508" y="653258"/>
                      <a:pt x="174149" y="548576"/>
                    </a:cubicBezTo>
                    <a:cubicBezTo>
                      <a:pt x="80606" y="524087"/>
                      <a:pt x="17249" y="478375"/>
                      <a:pt x="0" y="400156"/>
                    </a:cubicBezTo>
                    <a:cubicBezTo>
                      <a:pt x="0" y="388850"/>
                      <a:pt x="0" y="377519"/>
                      <a:pt x="0" y="366261"/>
                    </a:cubicBezTo>
                    <a:cubicBezTo>
                      <a:pt x="19039" y="288751"/>
                      <a:pt x="78951" y="240064"/>
                      <a:pt x="178705" y="219425"/>
                    </a:cubicBezTo>
                    <a:cubicBezTo>
                      <a:pt x="172711" y="88672"/>
                      <a:pt x="372247" y="6969"/>
                      <a:pt x="536170" y="64573"/>
                    </a:cubicBezTo>
                    <a:cubicBezTo>
                      <a:pt x="575198" y="36088"/>
                      <a:pt x="630417" y="5020"/>
                      <a:pt x="710346" y="0"/>
                    </a:cubicBezTo>
                    <a:close/>
                  </a:path>
                </a:pathLst>
              </a:custGeom>
              <a:solidFill>
                <a:srgbClr val="A8879D"/>
              </a:solidFill>
            </p:spPr>
          </p:sp>
          <p:sp>
            <p:nvSpPr>
              <p:cNvPr id="54" name="TextBox 54"/>
              <p:cNvSpPr txBox="1"/>
              <p:nvPr/>
            </p:nvSpPr>
            <p:spPr>
              <a:xfrm>
                <a:off x="58645" y="85422"/>
                <a:ext cx="1133808" cy="549835"/>
              </a:xfrm>
              <a:prstGeom prst="rect">
                <a:avLst/>
              </a:prstGeom>
            </p:spPr>
            <p:txBody>
              <a:bodyPr lIns="30378" tIns="30378" rIns="30378" bIns="30378" rtlCol="0" anchor="ctr"/>
              <a:lstStyle/>
              <a:p>
                <a:pPr algn="ctr">
                  <a:lnSpc>
                    <a:spcPts val="2766"/>
                  </a:lnSpc>
                </a:pPr>
                <a:endParaRPr/>
              </a:p>
            </p:txBody>
          </p:sp>
        </p:grpSp>
        <p:grpSp>
          <p:nvGrpSpPr>
            <p:cNvPr id="55" name="Group 55"/>
            <p:cNvGrpSpPr/>
            <p:nvPr/>
          </p:nvGrpSpPr>
          <p:grpSpPr>
            <a:xfrm>
              <a:off x="212641" y="0"/>
              <a:ext cx="6172388" cy="3911075"/>
              <a:chOff x="0" y="0"/>
              <a:chExt cx="1242924" cy="787567"/>
            </a:xfrm>
          </p:grpSpPr>
          <p:sp>
            <p:nvSpPr>
              <p:cNvPr id="56" name="Freeform 56"/>
              <p:cNvSpPr/>
              <p:nvPr/>
            </p:nvSpPr>
            <p:spPr>
              <a:xfrm>
                <a:off x="0" y="0"/>
                <a:ext cx="1258113" cy="791805"/>
              </a:xfrm>
              <a:custGeom>
                <a:avLst/>
                <a:gdLst/>
                <a:ahLst/>
                <a:cxnLst/>
                <a:rect l="l" t="t" r="r" b="b"/>
                <a:pathLst>
                  <a:path w="1258113" h="791805">
                    <a:moveTo>
                      <a:pt x="705705" y="0"/>
                    </a:moveTo>
                    <a:cubicBezTo>
                      <a:pt x="719338" y="0"/>
                      <a:pt x="733053" y="0"/>
                      <a:pt x="746659" y="0"/>
                    </a:cubicBezTo>
                    <a:cubicBezTo>
                      <a:pt x="855138" y="13154"/>
                      <a:pt x="922931" y="56940"/>
                      <a:pt x="953810" y="128588"/>
                    </a:cubicBezTo>
                    <a:cubicBezTo>
                      <a:pt x="1134661" y="119033"/>
                      <a:pt x="1258113" y="254510"/>
                      <a:pt x="1186018" y="387474"/>
                    </a:cubicBezTo>
                    <a:cubicBezTo>
                      <a:pt x="1212665" y="415414"/>
                      <a:pt x="1234896" y="446667"/>
                      <a:pt x="1242924" y="488614"/>
                    </a:cubicBezTo>
                    <a:cubicBezTo>
                      <a:pt x="1242924" y="500630"/>
                      <a:pt x="1242924" y="512618"/>
                      <a:pt x="1242924" y="524632"/>
                    </a:cubicBezTo>
                    <a:cubicBezTo>
                      <a:pt x="1218998" y="631393"/>
                      <a:pt x="1116043" y="703534"/>
                      <a:pt x="947019" y="684113"/>
                    </a:cubicBezTo>
                    <a:cubicBezTo>
                      <a:pt x="903530" y="738929"/>
                      <a:pt x="826146" y="791805"/>
                      <a:pt x="705730" y="786988"/>
                    </a:cubicBezTo>
                    <a:cubicBezTo>
                      <a:pt x="643489" y="783389"/>
                      <a:pt x="600189" y="762545"/>
                      <a:pt x="562277" y="737221"/>
                    </a:cubicBezTo>
                    <a:cubicBezTo>
                      <a:pt x="522347" y="758271"/>
                      <a:pt x="479101" y="774792"/>
                      <a:pt x="416616" y="774974"/>
                    </a:cubicBezTo>
                    <a:cubicBezTo>
                      <a:pt x="272059" y="775285"/>
                      <a:pt x="175355" y="694186"/>
                      <a:pt x="173011" y="582946"/>
                    </a:cubicBezTo>
                    <a:cubicBezTo>
                      <a:pt x="80079" y="556922"/>
                      <a:pt x="17137" y="508346"/>
                      <a:pt x="0" y="425226"/>
                    </a:cubicBezTo>
                    <a:cubicBezTo>
                      <a:pt x="0" y="413212"/>
                      <a:pt x="0" y="401172"/>
                      <a:pt x="0" y="389208"/>
                    </a:cubicBezTo>
                    <a:cubicBezTo>
                      <a:pt x="18915" y="306842"/>
                      <a:pt x="78435" y="255104"/>
                      <a:pt x="177538" y="233172"/>
                    </a:cubicBezTo>
                    <a:cubicBezTo>
                      <a:pt x="171583" y="94227"/>
                      <a:pt x="369815" y="7406"/>
                      <a:pt x="532667" y="68618"/>
                    </a:cubicBezTo>
                    <a:cubicBezTo>
                      <a:pt x="571440" y="38349"/>
                      <a:pt x="626298" y="5334"/>
                      <a:pt x="705705" y="0"/>
                    </a:cubicBezTo>
                    <a:close/>
                  </a:path>
                </a:pathLst>
              </a:custGeom>
              <a:solidFill>
                <a:srgbClr val="A8879D"/>
              </a:solidFill>
              <a:ln w="38100" cap="sq">
                <a:solidFill>
                  <a:srgbClr val="FFFFFF"/>
                </a:solidFill>
                <a:prstDash val="sysDot"/>
                <a:miter/>
              </a:ln>
            </p:spPr>
          </p:sp>
          <p:sp>
            <p:nvSpPr>
              <p:cNvPr id="57" name="TextBox 57"/>
              <p:cNvSpPr txBox="1"/>
              <p:nvPr/>
            </p:nvSpPr>
            <p:spPr>
              <a:xfrm>
                <a:off x="58262" y="93161"/>
                <a:ext cx="1126400" cy="581896"/>
              </a:xfrm>
              <a:prstGeom prst="rect">
                <a:avLst/>
              </a:prstGeom>
            </p:spPr>
            <p:txBody>
              <a:bodyPr lIns="30378" tIns="30378" rIns="30378" bIns="30378" rtlCol="0" anchor="ctr"/>
              <a:lstStyle/>
              <a:p>
                <a:pPr algn="ctr">
                  <a:lnSpc>
                    <a:spcPts val="2906"/>
                  </a:lnSpc>
                </a:pPr>
                <a:r>
                  <a:rPr lang="en-US" sz="2076">
                    <a:solidFill>
                      <a:srgbClr val="FFFFFF"/>
                    </a:solidFill>
                    <a:latin typeface="Canva Sans"/>
                    <a:ea typeface="Canva Sans"/>
                    <a:cs typeface="Canva Sans"/>
                    <a:sym typeface="Canva Sans"/>
                  </a:rPr>
                  <a:t> Course offerings for </a:t>
                </a:r>
              </a:p>
              <a:p>
                <a:pPr algn="ctr">
                  <a:lnSpc>
                    <a:spcPts val="2906"/>
                  </a:lnSpc>
                </a:pPr>
                <a:r>
                  <a:rPr lang="en-US" sz="2076">
                    <a:solidFill>
                      <a:srgbClr val="FFFFFF"/>
                    </a:solidFill>
                    <a:latin typeface="Canva Sans"/>
                    <a:ea typeface="Canva Sans"/>
                    <a:cs typeface="Canva Sans"/>
                    <a:sym typeface="Canva Sans"/>
                  </a:rPr>
                  <a:t>Dual Credit and OnRamps will be dependent on requests and teacher availability.</a:t>
                </a:r>
              </a:p>
            </p:txBody>
          </p:sp>
        </p:grpSp>
      </p:grpSp>
      <p:sp>
        <p:nvSpPr>
          <p:cNvPr id="58" name="TextBox 58"/>
          <p:cNvSpPr txBox="1"/>
          <p:nvPr/>
        </p:nvSpPr>
        <p:spPr>
          <a:xfrm>
            <a:off x="3442370" y="1353125"/>
            <a:ext cx="12383821" cy="1253546"/>
          </a:xfrm>
          <a:prstGeom prst="rect">
            <a:avLst/>
          </a:prstGeom>
        </p:spPr>
        <p:txBody>
          <a:bodyPr lIns="0" tIns="0" rIns="0" bIns="0" rtlCol="0" anchor="t">
            <a:spAutoFit/>
          </a:bodyPr>
          <a:lstStyle/>
          <a:p>
            <a:pPr algn="ctr">
              <a:lnSpc>
                <a:spcPts val="4680"/>
              </a:lnSpc>
            </a:pPr>
            <a:r>
              <a:rPr lang="en-US" sz="6001" spc="504">
                <a:solidFill>
                  <a:srgbClr val="000000"/>
                </a:solidFill>
                <a:latin typeface="Comic Sans"/>
                <a:ea typeface="Comic Sans"/>
                <a:cs typeface="Comic Sans"/>
                <a:sym typeface="Comic Sans"/>
              </a:rPr>
              <a:t>OnRamps course offerings </a:t>
            </a:r>
          </a:p>
          <a:p>
            <a:pPr algn="ctr">
              <a:lnSpc>
                <a:spcPts val="4680"/>
              </a:lnSpc>
            </a:pPr>
            <a:r>
              <a:rPr lang="en-US" sz="6001" spc="504">
                <a:solidFill>
                  <a:srgbClr val="000000"/>
                </a:solidFill>
                <a:latin typeface="Comic Sans"/>
                <a:ea typeface="Comic Sans"/>
                <a:cs typeface="Comic Sans"/>
                <a:sym typeface="Comic Sans"/>
              </a:rPr>
              <a:t>2025-2026</a:t>
            </a:r>
          </a:p>
        </p:txBody>
      </p:sp>
      <p:sp>
        <p:nvSpPr>
          <p:cNvPr id="59" name="TextBox 59"/>
          <p:cNvSpPr txBox="1"/>
          <p:nvPr/>
        </p:nvSpPr>
        <p:spPr>
          <a:xfrm>
            <a:off x="8206414" y="8562383"/>
            <a:ext cx="11831208" cy="355928"/>
          </a:xfrm>
          <a:prstGeom prst="rect">
            <a:avLst/>
          </a:prstGeom>
        </p:spPr>
        <p:txBody>
          <a:bodyPr lIns="0" tIns="0" rIns="0" bIns="0" rtlCol="0" anchor="t">
            <a:spAutoFit/>
          </a:bodyPr>
          <a:lstStyle/>
          <a:p>
            <a:pPr algn="ctr">
              <a:lnSpc>
                <a:spcPts val="2956"/>
              </a:lnSpc>
              <a:spcBef>
                <a:spcPct val="0"/>
              </a:spcBef>
            </a:pPr>
            <a:r>
              <a:rPr lang="en-US" sz="2112">
                <a:solidFill>
                  <a:srgbClr val="000000"/>
                </a:solidFill>
                <a:latin typeface="Canva Sans"/>
                <a:ea typeface="Canva Sans"/>
                <a:cs typeface="Canva Sans"/>
                <a:sym typeface="Canva Sans"/>
              </a:rPr>
              <a:t>*Current campus offerings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683873" y="1819467"/>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Freeform 46"/>
          <p:cNvSpPr/>
          <p:nvPr/>
        </p:nvSpPr>
        <p:spPr>
          <a:xfrm>
            <a:off x="5005635" y="4439469"/>
            <a:ext cx="453167" cy="584732"/>
          </a:xfrm>
          <a:custGeom>
            <a:avLst/>
            <a:gdLst/>
            <a:ahLst/>
            <a:cxnLst/>
            <a:rect l="l" t="t" r="r" b="b"/>
            <a:pathLst>
              <a:path w="453167" h="584732">
                <a:moveTo>
                  <a:pt x="0" y="0"/>
                </a:moveTo>
                <a:lnTo>
                  <a:pt x="453167" y="0"/>
                </a:lnTo>
                <a:lnTo>
                  <a:pt x="453167" y="584732"/>
                </a:lnTo>
                <a:lnTo>
                  <a:pt x="0" y="5847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7" name="TextBox 47"/>
          <p:cNvSpPr txBox="1"/>
          <p:nvPr/>
        </p:nvSpPr>
        <p:spPr>
          <a:xfrm>
            <a:off x="6466092" y="2038542"/>
            <a:ext cx="5361482" cy="643128"/>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Dual Credit</a:t>
            </a:r>
          </a:p>
        </p:txBody>
      </p:sp>
      <p:sp>
        <p:nvSpPr>
          <p:cNvPr id="48" name="TextBox 48"/>
          <p:cNvSpPr txBox="1"/>
          <p:nvPr/>
        </p:nvSpPr>
        <p:spPr>
          <a:xfrm>
            <a:off x="5958027" y="4443810"/>
            <a:ext cx="8560451" cy="580390"/>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No AP exam required for college credit.</a:t>
            </a:r>
          </a:p>
        </p:txBody>
      </p:sp>
      <p:sp>
        <p:nvSpPr>
          <p:cNvPr id="49" name="TextBox 49"/>
          <p:cNvSpPr txBox="1"/>
          <p:nvPr/>
        </p:nvSpPr>
        <p:spPr>
          <a:xfrm>
            <a:off x="5958027" y="5300048"/>
            <a:ext cx="9351935" cy="2380615"/>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Requirements:</a:t>
            </a:r>
          </a:p>
          <a:p>
            <a:pPr marL="734059" lvl="1" indent="-367030" algn="l">
              <a:lnSpc>
                <a:spcPts val="4759"/>
              </a:lnSpc>
              <a:buFont typeface="Arial"/>
              <a:buChar char="•"/>
            </a:pPr>
            <a:r>
              <a:rPr lang="en-US" sz="3399">
                <a:solidFill>
                  <a:srgbClr val="1D376C"/>
                </a:solidFill>
                <a:latin typeface="Lulu Font TH"/>
                <a:ea typeface="Lulu Font TH"/>
                <a:cs typeface="Lulu Font TH"/>
                <a:sym typeface="Lulu Font TH"/>
              </a:rPr>
              <a:t>Must be in grades 10 - 12</a:t>
            </a:r>
          </a:p>
          <a:p>
            <a:pPr marL="734059" lvl="1" indent="-367030" algn="l">
              <a:lnSpc>
                <a:spcPts val="4759"/>
              </a:lnSpc>
              <a:buFont typeface="Arial"/>
              <a:buChar char="•"/>
            </a:pPr>
            <a:r>
              <a:rPr lang="en-US" sz="3399">
                <a:solidFill>
                  <a:srgbClr val="1D376C"/>
                </a:solidFill>
                <a:latin typeface="Lulu Font TH"/>
                <a:ea typeface="Lulu Font TH"/>
                <a:cs typeface="Lulu Font TH"/>
                <a:sym typeface="Lulu Font TH"/>
              </a:rPr>
              <a:t>Meet all coursework pre-reqs</a:t>
            </a:r>
          </a:p>
          <a:p>
            <a:pPr marL="734059" lvl="1" indent="-367030" algn="l">
              <a:lnSpc>
                <a:spcPts val="4759"/>
              </a:lnSpc>
              <a:buFont typeface="Arial"/>
              <a:buChar char="•"/>
            </a:pPr>
            <a:r>
              <a:rPr lang="en-US" sz="3399">
                <a:solidFill>
                  <a:srgbClr val="1D376C"/>
                </a:solidFill>
                <a:latin typeface="Lulu Font TH"/>
                <a:ea typeface="Lulu Font TH"/>
                <a:cs typeface="Lulu Font TH"/>
                <a:sym typeface="Lulu Font TH"/>
              </a:rPr>
              <a:t>Complete application process required by HCC</a:t>
            </a:r>
          </a:p>
        </p:txBody>
      </p:sp>
      <p:sp>
        <p:nvSpPr>
          <p:cNvPr id="50" name="Freeform 50"/>
          <p:cNvSpPr/>
          <p:nvPr/>
        </p:nvSpPr>
        <p:spPr>
          <a:xfrm>
            <a:off x="4972404" y="5517089"/>
            <a:ext cx="519629" cy="670489"/>
          </a:xfrm>
          <a:custGeom>
            <a:avLst/>
            <a:gdLst/>
            <a:ahLst/>
            <a:cxnLst/>
            <a:rect l="l" t="t" r="r" b="b"/>
            <a:pathLst>
              <a:path w="519629" h="670489">
                <a:moveTo>
                  <a:pt x="0" y="0"/>
                </a:moveTo>
                <a:lnTo>
                  <a:pt x="519629" y="0"/>
                </a:lnTo>
                <a:lnTo>
                  <a:pt x="519629" y="670489"/>
                </a:lnTo>
                <a:lnTo>
                  <a:pt x="0" y="6704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1" name="Freeform 51"/>
          <p:cNvSpPr/>
          <p:nvPr/>
        </p:nvSpPr>
        <p:spPr>
          <a:xfrm>
            <a:off x="5005635" y="3104994"/>
            <a:ext cx="453167" cy="584732"/>
          </a:xfrm>
          <a:custGeom>
            <a:avLst/>
            <a:gdLst/>
            <a:ahLst/>
            <a:cxnLst/>
            <a:rect l="l" t="t" r="r" b="b"/>
            <a:pathLst>
              <a:path w="453167" h="584732">
                <a:moveTo>
                  <a:pt x="0" y="0"/>
                </a:moveTo>
                <a:lnTo>
                  <a:pt x="453167" y="0"/>
                </a:lnTo>
                <a:lnTo>
                  <a:pt x="453167" y="584731"/>
                </a:lnTo>
                <a:lnTo>
                  <a:pt x="0" y="5847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2" name="TextBox 52"/>
          <p:cNvSpPr txBox="1"/>
          <p:nvPr/>
        </p:nvSpPr>
        <p:spPr>
          <a:xfrm>
            <a:off x="5958027" y="2773789"/>
            <a:ext cx="9082445" cy="1180465"/>
          </a:xfrm>
          <a:prstGeom prst="rect">
            <a:avLst/>
          </a:prstGeom>
        </p:spPr>
        <p:txBody>
          <a:bodyPr lIns="0" tIns="0" rIns="0" bIns="0" rtlCol="0" anchor="t">
            <a:spAutoFit/>
          </a:bodyPr>
          <a:lstStyle/>
          <a:p>
            <a:pPr algn="l">
              <a:lnSpc>
                <a:spcPts val="4759"/>
              </a:lnSpc>
            </a:pPr>
            <a:r>
              <a:rPr lang="en-US" sz="3399">
                <a:solidFill>
                  <a:srgbClr val="1D376C"/>
                </a:solidFill>
                <a:latin typeface="Lulu Font TH"/>
                <a:ea typeface="Lulu Font TH"/>
                <a:cs typeface="Lulu Font TH"/>
                <a:sym typeface="Lulu Font TH"/>
              </a:rPr>
              <a:t>Get college credit on CHS campus via Houston Community College (HCC) professor</a:t>
            </a:r>
          </a:p>
        </p:txBody>
      </p:sp>
      <p:sp>
        <p:nvSpPr>
          <p:cNvPr id="53" name="Freeform 53"/>
          <p:cNvSpPr/>
          <p:nvPr/>
        </p:nvSpPr>
        <p:spPr>
          <a:xfrm>
            <a:off x="5005635" y="8016378"/>
            <a:ext cx="550133" cy="709849"/>
          </a:xfrm>
          <a:custGeom>
            <a:avLst/>
            <a:gdLst/>
            <a:ahLst/>
            <a:cxnLst/>
            <a:rect l="l" t="t" r="r" b="b"/>
            <a:pathLst>
              <a:path w="550133" h="709849">
                <a:moveTo>
                  <a:pt x="0" y="0"/>
                </a:moveTo>
                <a:lnTo>
                  <a:pt x="550133" y="0"/>
                </a:lnTo>
                <a:lnTo>
                  <a:pt x="550133" y="709850"/>
                </a:lnTo>
                <a:lnTo>
                  <a:pt x="0" y="7098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4" name="TextBox 54"/>
          <p:cNvSpPr txBox="1"/>
          <p:nvPr/>
        </p:nvSpPr>
        <p:spPr>
          <a:xfrm>
            <a:off x="5607948" y="8047432"/>
            <a:ext cx="10385465" cy="581066"/>
          </a:xfrm>
          <a:prstGeom prst="rect">
            <a:avLst/>
          </a:prstGeom>
        </p:spPr>
        <p:txBody>
          <a:bodyPr lIns="0" tIns="0" rIns="0" bIns="0" rtlCol="0" anchor="t">
            <a:spAutoFit/>
          </a:bodyPr>
          <a:lstStyle/>
          <a:p>
            <a:pPr algn="ctr">
              <a:lnSpc>
                <a:spcPts val="4772"/>
              </a:lnSpc>
              <a:spcBef>
                <a:spcPct val="0"/>
              </a:spcBef>
            </a:pPr>
            <a:r>
              <a:rPr lang="en-US" sz="3408">
                <a:solidFill>
                  <a:srgbClr val="1D376C"/>
                </a:solidFill>
                <a:latin typeface="Lulu Font TH"/>
                <a:ea typeface="Lulu Font TH"/>
                <a:cs typeface="Lulu Font TH"/>
                <a:sym typeface="Lulu Font TH"/>
              </a:rPr>
              <a:t>Currently CHS offers English 4 DC (English 1301/1302)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52412" y="-1560702"/>
            <a:ext cx="640094" cy="6591723"/>
            <a:chOff x="0" y="0"/>
            <a:chExt cx="853458" cy="8788964"/>
          </a:xfrm>
        </p:grpSpPr>
        <p:grpSp>
          <p:nvGrpSpPr>
            <p:cNvPr id="17" name="Group 17"/>
            <p:cNvGrpSpPr/>
            <p:nvPr/>
          </p:nvGrpSpPr>
          <p:grpSpPr>
            <a:xfrm rot="6302">
              <a:off x="2666" y="776"/>
              <a:ext cx="848125" cy="1463275"/>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66" y="1465603"/>
              <a:ext cx="848125" cy="1463275"/>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66" y="2930431"/>
              <a:ext cx="848125" cy="1463275"/>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1" y="4395258"/>
              <a:ext cx="848125" cy="1463275"/>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66" y="5860085"/>
              <a:ext cx="848125" cy="1463275"/>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3992" y="7324913"/>
              <a:ext cx="848125" cy="1463275"/>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8792113" y="1421701"/>
            <a:ext cx="7194621" cy="7292903"/>
            <a:chOff x="0" y="0"/>
            <a:chExt cx="1916320" cy="1942497"/>
          </a:xfrm>
        </p:grpSpPr>
        <p:sp>
          <p:nvSpPr>
            <p:cNvPr id="55" name="Freeform 55"/>
            <p:cNvSpPr/>
            <p:nvPr/>
          </p:nvSpPr>
          <p:spPr>
            <a:xfrm>
              <a:off x="0" y="0"/>
              <a:ext cx="1916319" cy="1942497"/>
            </a:xfrm>
            <a:custGeom>
              <a:avLst/>
              <a:gdLst/>
              <a:ahLst/>
              <a:cxnLst/>
              <a:rect l="l" t="t" r="r" b="b"/>
              <a:pathLst>
                <a:path w="1916319" h="1942497">
                  <a:moveTo>
                    <a:pt x="0" y="0"/>
                  </a:moveTo>
                  <a:lnTo>
                    <a:pt x="1916319" y="0"/>
                  </a:lnTo>
                  <a:lnTo>
                    <a:pt x="1916319" y="1942497"/>
                  </a:lnTo>
                  <a:lnTo>
                    <a:pt x="0" y="1942497"/>
                  </a:lnTo>
                  <a:close/>
                </a:path>
              </a:pathLst>
            </a:custGeom>
            <a:solidFill>
              <a:srgbClr val="EFE6D5"/>
            </a:solidFill>
            <a:ln cap="sq">
              <a:noFill/>
              <a:prstDash val="solid"/>
              <a:miter/>
            </a:ln>
          </p:spPr>
        </p:sp>
        <p:sp>
          <p:nvSpPr>
            <p:cNvPr id="56" name="TextBox 56"/>
            <p:cNvSpPr txBox="1"/>
            <p:nvPr/>
          </p:nvSpPr>
          <p:spPr>
            <a:xfrm>
              <a:off x="0" y="-38100"/>
              <a:ext cx="1916320" cy="1980597"/>
            </a:xfrm>
            <a:prstGeom prst="rect">
              <a:avLst/>
            </a:prstGeom>
          </p:spPr>
          <p:txBody>
            <a:bodyPr lIns="54400" tIns="54400" rIns="54400" bIns="54400" rtlCol="0" anchor="ctr"/>
            <a:lstStyle/>
            <a:p>
              <a:pPr algn="ctr">
                <a:lnSpc>
                  <a:spcPts val="2660"/>
                </a:lnSpc>
              </a:pPr>
              <a:endParaRPr/>
            </a:p>
          </p:txBody>
        </p:sp>
      </p:grpSp>
      <p:grpSp>
        <p:nvGrpSpPr>
          <p:cNvPr id="57" name="Group 57"/>
          <p:cNvGrpSpPr/>
          <p:nvPr/>
        </p:nvGrpSpPr>
        <p:grpSpPr>
          <a:xfrm rot="6302">
            <a:off x="1692269" y="1764044"/>
            <a:ext cx="7219127" cy="7292858"/>
            <a:chOff x="0" y="0"/>
            <a:chExt cx="1922847" cy="1942485"/>
          </a:xfrm>
        </p:grpSpPr>
        <p:sp>
          <p:nvSpPr>
            <p:cNvPr id="58" name="Freeform 58"/>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9" name="TextBox 59"/>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60" name="Freeform 60"/>
          <p:cNvSpPr/>
          <p:nvPr/>
        </p:nvSpPr>
        <p:spPr>
          <a:xfrm>
            <a:off x="2097542"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31000"/>
              <a:extLst>
                <a:ext uri="{96DAC541-7B7A-43D3-8B79-37D633B846F1}">
                  <asvg:svgBlip xmlns:asvg="http://schemas.microsoft.com/office/drawing/2016/SVG/main" r:embed="rId11"/>
                </a:ext>
              </a:extLst>
            </a:blip>
            <a:stretch>
              <a:fillRect/>
            </a:stretch>
          </a:blipFill>
        </p:spPr>
      </p:sp>
      <p:sp>
        <p:nvSpPr>
          <p:cNvPr id="61" name="Freeform 61"/>
          <p:cNvSpPr/>
          <p:nvPr/>
        </p:nvSpPr>
        <p:spPr>
          <a:xfrm>
            <a:off x="9811723" y="2446451"/>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31000"/>
              <a:extLst>
                <a:ext uri="{96DAC541-7B7A-43D3-8B79-37D633B846F1}">
                  <asvg:svgBlip xmlns:asvg="http://schemas.microsoft.com/office/drawing/2016/SVG/main" r:embed="rId11"/>
                </a:ext>
              </a:extLst>
            </a:blip>
            <a:stretch>
              <a:fillRect/>
            </a:stretch>
          </a:blipFill>
        </p:spPr>
      </p:sp>
      <p:grpSp>
        <p:nvGrpSpPr>
          <p:cNvPr id="62" name="Group 62"/>
          <p:cNvGrpSpPr/>
          <p:nvPr/>
        </p:nvGrpSpPr>
        <p:grpSpPr>
          <a:xfrm rot="-537584">
            <a:off x="9512699" y="1288722"/>
            <a:ext cx="3494698" cy="1985073"/>
            <a:chOff x="0" y="0"/>
            <a:chExt cx="4659598" cy="2646764"/>
          </a:xfrm>
        </p:grpSpPr>
        <p:grpSp>
          <p:nvGrpSpPr>
            <p:cNvPr id="63" name="Group 63"/>
            <p:cNvGrpSpPr/>
            <p:nvPr/>
          </p:nvGrpSpPr>
          <p:grpSpPr>
            <a:xfrm>
              <a:off x="0" y="0"/>
              <a:ext cx="4659598" cy="2646764"/>
              <a:chOff x="0" y="0"/>
              <a:chExt cx="920414" cy="522818"/>
            </a:xfrm>
          </p:grpSpPr>
          <p:sp>
            <p:nvSpPr>
              <p:cNvPr id="64" name="Freeform 64"/>
              <p:cNvSpPr/>
              <p:nvPr/>
            </p:nvSpPr>
            <p:spPr>
              <a:xfrm>
                <a:off x="0" y="0"/>
                <a:ext cx="920414" cy="522818"/>
              </a:xfrm>
              <a:custGeom>
                <a:avLst/>
                <a:gdLst/>
                <a:ahLst/>
                <a:cxnLst/>
                <a:rect l="l" t="t" r="r" b="b"/>
                <a:pathLst>
                  <a:path w="920414" h="522818">
                    <a:moveTo>
                      <a:pt x="212672" y="0"/>
                    </a:moveTo>
                    <a:lnTo>
                      <a:pt x="707742" y="0"/>
                    </a:lnTo>
                    <a:cubicBezTo>
                      <a:pt x="764147" y="0"/>
                      <a:pt x="818240" y="22406"/>
                      <a:pt x="858124" y="62290"/>
                    </a:cubicBezTo>
                    <a:cubicBezTo>
                      <a:pt x="898008" y="102174"/>
                      <a:pt x="920414" y="156268"/>
                      <a:pt x="920414" y="212672"/>
                    </a:cubicBezTo>
                    <a:lnTo>
                      <a:pt x="920414" y="310146"/>
                    </a:lnTo>
                    <a:cubicBezTo>
                      <a:pt x="920414" y="366550"/>
                      <a:pt x="898008" y="420644"/>
                      <a:pt x="858124" y="460527"/>
                    </a:cubicBezTo>
                    <a:cubicBezTo>
                      <a:pt x="818240" y="500411"/>
                      <a:pt x="764147" y="522818"/>
                      <a:pt x="707742" y="522818"/>
                    </a:cubicBezTo>
                    <a:lnTo>
                      <a:pt x="212672" y="522818"/>
                    </a:lnTo>
                    <a:cubicBezTo>
                      <a:pt x="156268" y="522818"/>
                      <a:pt x="102174" y="500411"/>
                      <a:pt x="62290" y="460527"/>
                    </a:cubicBezTo>
                    <a:cubicBezTo>
                      <a:pt x="22406" y="420644"/>
                      <a:pt x="0" y="366550"/>
                      <a:pt x="0" y="310146"/>
                    </a:cubicBezTo>
                    <a:lnTo>
                      <a:pt x="0" y="212672"/>
                    </a:lnTo>
                    <a:cubicBezTo>
                      <a:pt x="0" y="156268"/>
                      <a:pt x="22406" y="102174"/>
                      <a:pt x="62290" y="62290"/>
                    </a:cubicBezTo>
                    <a:cubicBezTo>
                      <a:pt x="102174" y="22406"/>
                      <a:pt x="156268" y="0"/>
                      <a:pt x="212672" y="0"/>
                    </a:cubicBezTo>
                    <a:close/>
                  </a:path>
                </a:pathLst>
              </a:custGeom>
              <a:solidFill>
                <a:srgbClr val="D38788"/>
              </a:solidFill>
            </p:spPr>
          </p:sp>
          <p:sp>
            <p:nvSpPr>
              <p:cNvPr id="65" name="TextBox 65"/>
              <p:cNvSpPr txBox="1"/>
              <p:nvPr/>
            </p:nvSpPr>
            <p:spPr>
              <a:xfrm>
                <a:off x="0" y="-38100"/>
                <a:ext cx="920414" cy="560918"/>
              </a:xfrm>
              <a:prstGeom prst="rect">
                <a:avLst/>
              </a:prstGeom>
            </p:spPr>
            <p:txBody>
              <a:bodyPr lIns="50800" tIns="50800" rIns="50800" bIns="50800" rtlCol="0" anchor="ctr"/>
              <a:lstStyle/>
              <a:p>
                <a:pPr algn="ctr">
                  <a:lnSpc>
                    <a:spcPts val="2676"/>
                  </a:lnSpc>
                </a:pPr>
                <a:endParaRPr/>
              </a:p>
            </p:txBody>
          </p:sp>
        </p:grpSp>
        <p:sp>
          <p:nvSpPr>
            <p:cNvPr id="66" name="Freeform 66"/>
            <p:cNvSpPr/>
            <p:nvPr/>
          </p:nvSpPr>
          <p:spPr>
            <a:xfrm>
              <a:off x="160221" y="183225"/>
              <a:ext cx="4368288" cy="2304272"/>
            </a:xfrm>
            <a:custGeom>
              <a:avLst/>
              <a:gdLst/>
              <a:ahLst/>
              <a:cxnLst/>
              <a:rect l="l" t="t" r="r" b="b"/>
              <a:pathLst>
                <a:path w="4368288" h="2304272">
                  <a:moveTo>
                    <a:pt x="0" y="0"/>
                  </a:moveTo>
                  <a:lnTo>
                    <a:pt x="4368289" y="0"/>
                  </a:lnTo>
                  <a:lnTo>
                    <a:pt x="4368289" y="2304272"/>
                  </a:lnTo>
                  <a:lnTo>
                    <a:pt x="0" y="23042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
        <p:nvSpPr>
          <p:cNvPr id="67" name="Freeform 67"/>
          <p:cNvSpPr/>
          <p:nvPr/>
        </p:nvSpPr>
        <p:spPr>
          <a:xfrm>
            <a:off x="8621415" y="2536712"/>
            <a:ext cx="812153" cy="5960755"/>
          </a:xfrm>
          <a:custGeom>
            <a:avLst/>
            <a:gdLst/>
            <a:ahLst/>
            <a:cxnLst/>
            <a:rect l="l" t="t" r="r" b="b"/>
            <a:pathLst>
              <a:path w="812153" h="5960755">
                <a:moveTo>
                  <a:pt x="0" y="0"/>
                </a:moveTo>
                <a:lnTo>
                  <a:pt x="812153" y="0"/>
                </a:lnTo>
                <a:lnTo>
                  <a:pt x="812153" y="5960754"/>
                </a:lnTo>
                <a:lnTo>
                  <a:pt x="0" y="59607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68" name="Freeform 68"/>
          <p:cNvSpPr/>
          <p:nvPr/>
        </p:nvSpPr>
        <p:spPr>
          <a:xfrm rot="-3759965">
            <a:off x="13881855" y="6857172"/>
            <a:ext cx="1639726" cy="1979549"/>
          </a:xfrm>
          <a:custGeom>
            <a:avLst/>
            <a:gdLst/>
            <a:ahLst/>
            <a:cxnLst/>
            <a:rect l="l" t="t" r="r" b="b"/>
            <a:pathLst>
              <a:path w="1639726" h="1979549">
                <a:moveTo>
                  <a:pt x="0" y="0"/>
                </a:moveTo>
                <a:lnTo>
                  <a:pt x="1639727" y="0"/>
                </a:lnTo>
                <a:lnTo>
                  <a:pt x="1639727" y="1979549"/>
                </a:lnTo>
                <a:lnTo>
                  <a:pt x="0" y="19795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69" name="TextBox 69"/>
          <p:cNvSpPr txBox="1"/>
          <p:nvPr/>
        </p:nvSpPr>
        <p:spPr>
          <a:xfrm>
            <a:off x="1776597" y="2076081"/>
            <a:ext cx="6591723" cy="6221385"/>
          </a:xfrm>
          <a:prstGeom prst="rect">
            <a:avLst/>
          </a:prstGeom>
        </p:spPr>
        <p:txBody>
          <a:bodyPr lIns="0" tIns="0" rIns="0" bIns="0" rtlCol="0" anchor="t">
            <a:spAutoFit/>
          </a:bodyPr>
          <a:lstStyle/>
          <a:p>
            <a:pPr algn="ctr">
              <a:lnSpc>
                <a:spcPts val="6773"/>
              </a:lnSpc>
            </a:pPr>
            <a:r>
              <a:rPr lang="en-US" sz="4838" spc="241">
                <a:solidFill>
                  <a:srgbClr val="1D376C"/>
                </a:solidFill>
                <a:latin typeface="Comic Sans"/>
                <a:ea typeface="Comic Sans"/>
                <a:cs typeface="Comic Sans"/>
                <a:sym typeface="Comic Sans"/>
              </a:rPr>
              <a:t>Welcome!!!</a:t>
            </a:r>
          </a:p>
          <a:p>
            <a:pPr algn="l">
              <a:lnSpc>
                <a:spcPts val="3554"/>
              </a:lnSpc>
            </a:pPr>
            <a:r>
              <a:rPr lang="en-US" sz="2538" spc="126">
                <a:solidFill>
                  <a:srgbClr val="1D376C"/>
                </a:solidFill>
                <a:latin typeface="Lulu Font TH"/>
                <a:ea typeface="Lulu Font TH"/>
                <a:cs typeface="Lulu Font TH"/>
                <a:sym typeface="Lulu Font TH"/>
              </a:rPr>
              <a:t>The purpose of this presentation is to assist students in planning for high school.</a:t>
            </a:r>
          </a:p>
          <a:p>
            <a:pPr algn="l">
              <a:lnSpc>
                <a:spcPts val="3554"/>
              </a:lnSpc>
            </a:pPr>
            <a:endParaRPr lang="en-US" sz="2538" spc="126">
              <a:solidFill>
                <a:srgbClr val="1D376C"/>
              </a:solidFill>
              <a:latin typeface="Lulu Font TH"/>
              <a:ea typeface="Lulu Font TH"/>
              <a:cs typeface="Lulu Font TH"/>
              <a:sym typeface="Lulu Font TH"/>
            </a:endParaRPr>
          </a:p>
          <a:p>
            <a:pPr algn="l">
              <a:lnSpc>
                <a:spcPts val="3554"/>
              </a:lnSpc>
            </a:pPr>
            <a:r>
              <a:rPr lang="en-US" sz="2538" spc="126">
                <a:solidFill>
                  <a:srgbClr val="1D376C"/>
                </a:solidFill>
                <a:latin typeface="Lulu Font TH"/>
                <a:ea typeface="Lulu Font TH"/>
                <a:cs typeface="Lulu Font TH"/>
                <a:sym typeface="Lulu Font TH"/>
              </a:rPr>
              <a:t>Students are strongly encouraged to:</a:t>
            </a:r>
          </a:p>
          <a:p>
            <a:pPr marL="548084" lvl="1" indent="-274042" algn="l">
              <a:lnSpc>
                <a:spcPts val="3554"/>
              </a:lnSpc>
              <a:buFont typeface="Arial"/>
              <a:buChar char="•"/>
            </a:pPr>
            <a:r>
              <a:rPr lang="en-US" sz="2538" spc="126">
                <a:solidFill>
                  <a:srgbClr val="1D376C"/>
                </a:solidFill>
                <a:latin typeface="Lulu Font TH"/>
                <a:ea typeface="Lulu Font TH"/>
                <a:cs typeface="Lulu Font TH"/>
                <a:sym typeface="Lulu Font TH"/>
              </a:rPr>
              <a:t>Refer to the FBISD Course Selection Guide online for more detailed and most up to date information</a:t>
            </a:r>
          </a:p>
          <a:p>
            <a:pPr marL="548084" lvl="1" indent="-274042" algn="l">
              <a:lnSpc>
                <a:spcPts val="3554"/>
              </a:lnSpc>
              <a:buFont typeface="Arial"/>
              <a:buChar char="•"/>
            </a:pPr>
            <a:r>
              <a:rPr lang="en-US" sz="2538" spc="126">
                <a:solidFill>
                  <a:srgbClr val="1D376C"/>
                </a:solidFill>
                <a:latin typeface="Lulu Font TH"/>
                <a:ea typeface="Lulu Font TH"/>
                <a:cs typeface="Lulu Font TH"/>
                <a:sym typeface="Lulu Font TH"/>
              </a:rPr>
              <a:t>CHS Counselor’s website https://www.fortbendisd.com/domain/2549 </a:t>
            </a:r>
          </a:p>
          <a:p>
            <a:pPr marL="548084" lvl="1" indent="-274042" algn="l">
              <a:lnSpc>
                <a:spcPts val="3554"/>
              </a:lnSpc>
              <a:buFont typeface="Arial"/>
              <a:buChar char="•"/>
            </a:pPr>
            <a:r>
              <a:rPr lang="en-US" sz="2538" spc="126">
                <a:solidFill>
                  <a:srgbClr val="1D376C"/>
                </a:solidFill>
                <a:latin typeface="Lulu Font TH"/>
                <a:ea typeface="Lulu Font TH"/>
                <a:cs typeface="Lulu Font TH"/>
                <a:sym typeface="Lulu Font TH"/>
              </a:rPr>
              <a:t>Meet with building counselors for questions and additional guidance.</a:t>
            </a:r>
          </a:p>
        </p:txBody>
      </p:sp>
      <p:sp>
        <p:nvSpPr>
          <p:cNvPr id="70" name="TextBox 70"/>
          <p:cNvSpPr txBox="1"/>
          <p:nvPr/>
        </p:nvSpPr>
        <p:spPr>
          <a:xfrm rot="-687492">
            <a:off x="9825671" y="703792"/>
            <a:ext cx="2607871" cy="1810573"/>
          </a:xfrm>
          <a:prstGeom prst="rect">
            <a:avLst/>
          </a:prstGeom>
        </p:spPr>
        <p:txBody>
          <a:bodyPr lIns="0" tIns="0" rIns="0" bIns="0" rtlCol="0" anchor="t">
            <a:spAutoFit/>
          </a:bodyPr>
          <a:lstStyle/>
          <a:p>
            <a:pPr algn="ctr">
              <a:lnSpc>
                <a:spcPts val="7304"/>
              </a:lnSpc>
            </a:pPr>
            <a:endParaRPr/>
          </a:p>
          <a:p>
            <a:pPr algn="ctr">
              <a:lnSpc>
                <a:spcPts val="7304"/>
              </a:lnSpc>
            </a:pPr>
            <a:r>
              <a:rPr lang="en-US" sz="5217">
                <a:solidFill>
                  <a:srgbClr val="FF3131"/>
                </a:solidFill>
                <a:latin typeface="Lulu Font TH"/>
                <a:ea typeface="Lulu Font TH"/>
                <a:cs typeface="Lulu Font TH"/>
                <a:sym typeface="Lulu Font TH"/>
              </a:rPr>
              <a:t>Agenda</a:t>
            </a:r>
          </a:p>
        </p:txBody>
      </p:sp>
      <p:sp>
        <p:nvSpPr>
          <p:cNvPr id="71" name="TextBox 71"/>
          <p:cNvSpPr txBox="1"/>
          <p:nvPr/>
        </p:nvSpPr>
        <p:spPr>
          <a:xfrm>
            <a:off x="9690743" y="3239041"/>
            <a:ext cx="6145718" cy="3929708"/>
          </a:xfrm>
          <a:prstGeom prst="rect">
            <a:avLst/>
          </a:prstGeom>
        </p:spPr>
        <p:txBody>
          <a:bodyPr lIns="0" tIns="0" rIns="0" bIns="0" rtlCol="0" anchor="t">
            <a:spAutoFit/>
          </a:bodyPr>
          <a:lstStyle/>
          <a:p>
            <a:pPr algn="ctr">
              <a:lnSpc>
                <a:spcPts val="4076"/>
              </a:lnSpc>
            </a:pPr>
            <a:r>
              <a:rPr lang="en-US" sz="2912">
                <a:solidFill>
                  <a:srgbClr val="1D376C"/>
                </a:solidFill>
                <a:latin typeface="Lulu Font TH"/>
                <a:ea typeface="Lulu Font TH"/>
                <a:cs typeface="Lulu Font TH"/>
                <a:sym typeface="Lulu Font TH"/>
              </a:rPr>
              <a:t>Graduation Requirements</a:t>
            </a:r>
          </a:p>
          <a:p>
            <a:pPr algn="ctr">
              <a:lnSpc>
                <a:spcPts val="4076"/>
              </a:lnSpc>
            </a:pPr>
            <a:r>
              <a:rPr lang="en-US" sz="2912">
                <a:solidFill>
                  <a:srgbClr val="1D376C"/>
                </a:solidFill>
                <a:latin typeface="Lulu Font TH"/>
                <a:ea typeface="Lulu Font TH"/>
                <a:cs typeface="Lulu Font TH"/>
                <a:sym typeface="Lulu Font TH"/>
              </a:rPr>
              <a:t>FBISD Grading Scale</a:t>
            </a:r>
          </a:p>
          <a:p>
            <a:pPr algn="ctr">
              <a:lnSpc>
                <a:spcPts val="4076"/>
              </a:lnSpc>
            </a:pPr>
            <a:r>
              <a:rPr lang="en-US" sz="2912">
                <a:solidFill>
                  <a:srgbClr val="1D376C"/>
                </a:solidFill>
                <a:latin typeface="Lulu Font TH"/>
                <a:ea typeface="Lulu Font TH"/>
                <a:cs typeface="Lulu Font TH"/>
                <a:sym typeface="Lulu Font TH"/>
              </a:rPr>
              <a:t>FBISD GPA Scale</a:t>
            </a:r>
          </a:p>
          <a:p>
            <a:pPr algn="ctr">
              <a:lnSpc>
                <a:spcPts val="4076"/>
              </a:lnSpc>
            </a:pPr>
            <a:r>
              <a:rPr lang="en-US" sz="2912">
                <a:solidFill>
                  <a:srgbClr val="1D376C"/>
                </a:solidFill>
                <a:latin typeface="Lulu Font TH"/>
                <a:ea typeface="Lulu Font TH"/>
                <a:cs typeface="Lulu Font TH"/>
                <a:sym typeface="Lulu Font TH"/>
              </a:rPr>
              <a:t>Special Programs</a:t>
            </a:r>
          </a:p>
          <a:p>
            <a:pPr algn="ctr">
              <a:lnSpc>
                <a:spcPts val="4076"/>
              </a:lnSpc>
            </a:pPr>
            <a:r>
              <a:rPr lang="en-US" sz="2912">
                <a:solidFill>
                  <a:srgbClr val="1D376C"/>
                </a:solidFill>
                <a:latin typeface="Lulu Font TH"/>
                <a:ea typeface="Lulu Font TH"/>
                <a:cs typeface="Lulu Font TH"/>
                <a:sym typeface="Lulu Font TH"/>
              </a:rPr>
              <a:t>Electives</a:t>
            </a:r>
          </a:p>
          <a:p>
            <a:pPr algn="ctr">
              <a:lnSpc>
                <a:spcPts val="4076"/>
              </a:lnSpc>
            </a:pPr>
            <a:r>
              <a:rPr lang="en-US" sz="2912">
                <a:solidFill>
                  <a:srgbClr val="1D376C"/>
                </a:solidFill>
                <a:latin typeface="Lulu Font TH"/>
                <a:ea typeface="Lulu Font TH"/>
                <a:cs typeface="Lulu Font TH"/>
                <a:sym typeface="Lulu Font TH"/>
              </a:rPr>
              <a:t>Course Selection Input</a:t>
            </a:r>
          </a:p>
          <a:p>
            <a:pPr algn="ctr">
              <a:lnSpc>
                <a:spcPts val="4076"/>
              </a:lnSpc>
            </a:pPr>
            <a:r>
              <a:rPr lang="en-US" sz="2912">
                <a:solidFill>
                  <a:srgbClr val="1D376C"/>
                </a:solidFill>
                <a:latin typeface="Lulu Font TH"/>
                <a:ea typeface="Lulu Font TH"/>
                <a:cs typeface="Lulu Font TH"/>
                <a:sym typeface="Lulu Font TH"/>
              </a:rPr>
              <a:t>Course Selection Timeline</a:t>
            </a:r>
          </a:p>
          <a:p>
            <a:pPr algn="ctr">
              <a:lnSpc>
                <a:spcPts val="2676"/>
              </a:lnSpc>
              <a:spcBef>
                <a:spcPct val="0"/>
              </a:spcBef>
            </a:pPr>
            <a:endParaRPr lang="en-US" sz="2912">
              <a:solidFill>
                <a:srgbClr val="1D376C"/>
              </a:solidFill>
              <a:latin typeface="Lulu Font TH"/>
              <a:ea typeface="Lulu Font TH"/>
              <a:cs typeface="Lulu Font TH"/>
              <a:sym typeface="Lulu Font TH"/>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08531" y="1735160"/>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TextBox 49"/>
          <p:cNvSpPr txBox="1"/>
          <p:nvPr/>
        </p:nvSpPr>
        <p:spPr>
          <a:xfrm>
            <a:off x="3816717" y="1411849"/>
            <a:ext cx="11831208" cy="1201236"/>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Choose your courses carefully! </a:t>
            </a:r>
          </a:p>
        </p:txBody>
      </p:sp>
      <p:sp>
        <p:nvSpPr>
          <p:cNvPr id="50" name="TextBox 50"/>
          <p:cNvSpPr txBox="1"/>
          <p:nvPr/>
        </p:nvSpPr>
        <p:spPr>
          <a:xfrm>
            <a:off x="3802288" y="2902777"/>
            <a:ext cx="11831208" cy="7348548"/>
          </a:xfrm>
          <a:prstGeom prst="rect">
            <a:avLst/>
          </a:prstGeom>
        </p:spPr>
        <p:txBody>
          <a:bodyPr lIns="0" tIns="0" rIns="0" bIns="0" rtlCol="0" anchor="t">
            <a:spAutoFit/>
          </a:bodyPr>
          <a:lstStyle/>
          <a:p>
            <a:pPr algn="just">
              <a:lnSpc>
                <a:spcPts val="3096"/>
              </a:lnSpc>
            </a:pPr>
            <a:r>
              <a:rPr lang="en-US" sz="2212">
                <a:solidFill>
                  <a:srgbClr val="000000"/>
                </a:solidFill>
                <a:latin typeface="Canva Sans"/>
                <a:ea typeface="Canva Sans"/>
                <a:cs typeface="Canva Sans"/>
                <a:sym typeface="Canva Sans"/>
              </a:rPr>
              <a:t>Before committing to an advanced class, take a moment to reflect on whether you have the time and resources to dedicate to the course. We have had instances in the past where students enrolled in advanced courses – AAC and AP, only to request a level down after struggling with assignments and realizing they could not devote enough time to studying. For example, this year we had over 60 students enroll in Biology AAC and 42 in English I AAC, who later requested to move to a lower level due to academic challenges and time constraints.</a:t>
            </a: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r>
              <a:rPr lang="en-US" sz="2212">
                <a:solidFill>
                  <a:srgbClr val="000000"/>
                </a:solidFill>
                <a:latin typeface="Canva Sans"/>
                <a:ea typeface="Canva Sans"/>
                <a:cs typeface="Canva Sans"/>
                <a:sym typeface="Canva Sans"/>
              </a:rPr>
              <a:t>We want to ensure that all students are set up for success, so please carefully assess your schedule and workload before finalizing your choices.</a:t>
            </a: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r>
              <a:rPr lang="en-US" sz="2212" b="1">
                <a:solidFill>
                  <a:srgbClr val="FF3131"/>
                </a:solidFill>
                <a:latin typeface="Canva Sans Bold"/>
                <a:ea typeface="Canva Sans Bold"/>
                <a:cs typeface="Canva Sans Bold"/>
                <a:sym typeface="Canva Sans Bold"/>
              </a:rPr>
              <a:t>Counselors will only be doing schedule CORRECTIONS, not schedule changes, after the course verification period ends.</a:t>
            </a:r>
            <a:r>
              <a:rPr lang="en-US" sz="2212">
                <a:solidFill>
                  <a:srgbClr val="000000"/>
                </a:solidFill>
                <a:latin typeface="Canva Sans"/>
                <a:ea typeface="Canva Sans"/>
                <a:cs typeface="Canva Sans"/>
                <a:sym typeface="Canva Sans"/>
              </a:rPr>
              <a:t> Choose your courses carefully! :)</a:t>
            </a: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endParaRPr lang="en-US" sz="2212">
              <a:solidFill>
                <a:srgbClr val="000000"/>
              </a:solidFill>
              <a:latin typeface="Canva Sans"/>
              <a:ea typeface="Canva Sans"/>
              <a:cs typeface="Canva Sans"/>
              <a:sym typeface="Canva Sans"/>
            </a:endParaRPr>
          </a:p>
          <a:p>
            <a:pPr algn="just">
              <a:lnSpc>
                <a:spcPts val="3096"/>
              </a:lnSpc>
            </a:pPr>
            <a:endParaRPr lang="en-US" sz="2212">
              <a:solidFill>
                <a:srgbClr val="000000"/>
              </a:solidFill>
              <a:latin typeface="Canva Sans"/>
              <a:ea typeface="Canva Sans"/>
              <a:cs typeface="Canva Sans"/>
              <a:sym typeface="Canva Sans"/>
            </a:endParaRPr>
          </a:p>
          <a:p>
            <a:pPr algn="ctr">
              <a:lnSpc>
                <a:spcPts val="2676"/>
              </a:lnSpc>
              <a:spcBef>
                <a:spcPct val="0"/>
              </a:spcBef>
            </a:pPr>
            <a:endParaRPr lang="en-US" sz="2212">
              <a:solidFill>
                <a:srgbClr val="000000"/>
              </a:solidFill>
              <a:latin typeface="Canva Sans"/>
              <a:ea typeface="Canva Sans"/>
              <a:cs typeface="Canva Sans"/>
              <a:sym typeface="Canv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rot="6302">
            <a:off x="1665445" y="1731236"/>
            <a:ext cx="1320925" cy="7292858"/>
            <a:chOff x="0" y="0"/>
            <a:chExt cx="351834" cy="1942485"/>
          </a:xfrm>
        </p:grpSpPr>
        <p:sp>
          <p:nvSpPr>
            <p:cNvPr id="20" name="Freeform 20"/>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2B68A"/>
            </a:solidFill>
            <a:ln w="142875" cap="sq">
              <a:solidFill>
                <a:srgbClr val="EFE6D5"/>
              </a:solidFill>
              <a:prstDash val="solid"/>
              <a:miter/>
            </a:ln>
          </p:spPr>
        </p:sp>
        <p:sp>
          <p:nvSpPr>
            <p:cNvPr id="21" name="TextBox 21"/>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grpSp>
        <p:nvGrpSpPr>
          <p:cNvPr id="22" name="Group 22"/>
          <p:cNvGrpSpPr/>
          <p:nvPr/>
        </p:nvGrpSpPr>
        <p:grpSpPr>
          <a:xfrm>
            <a:off x="15993413" y="1819467"/>
            <a:ext cx="700159" cy="7210282"/>
            <a:chOff x="0" y="0"/>
            <a:chExt cx="933546" cy="9613709"/>
          </a:xfrm>
        </p:grpSpPr>
        <p:grpSp>
          <p:nvGrpSpPr>
            <p:cNvPr id="23" name="Group 23"/>
            <p:cNvGrpSpPr/>
            <p:nvPr/>
          </p:nvGrpSpPr>
          <p:grpSpPr>
            <a:xfrm rot="6302">
              <a:off x="2917" y="84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160313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3205419"/>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1466" y="4807704"/>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2917" y="6409988"/>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8" name="Group 38"/>
            <p:cNvGrpSpPr/>
            <p:nvPr/>
          </p:nvGrpSpPr>
          <p:grpSpPr>
            <a:xfrm rot="6302">
              <a:off x="4367" y="8012273"/>
              <a:ext cx="927712" cy="1600587"/>
              <a:chOff x="0" y="0"/>
              <a:chExt cx="186235" cy="321312"/>
            </a:xfrm>
          </p:grpSpPr>
          <p:sp>
            <p:nvSpPr>
              <p:cNvPr id="39" name="Freeform 3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40" name="TextBox 4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41" name="Group 41"/>
          <p:cNvGrpSpPr/>
          <p:nvPr/>
        </p:nvGrpSpPr>
        <p:grpSpPr>
          <a:xfrm rot="6302">
            <a:off x="3127823" y="1741850"/>
            <a:ext cx="13208996" cy="7292903"/>
            <a:chOff x="0" y="0"/>
            <a:chExt cx="3518275" cy="1942497"/>
          </a:xfrm>
        </p:grpSpPr>
        <p:sp>
          <p:nvSpPr>
            <p:cNvPr id="42" name="Freeform 42"/>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3" name="TextBox 43"/>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692846" y="2054212"/>
            <a:ext cx="5618721" cy="877925"/>
          </a:xfrm>
          <a:custGeom>
            <a:avLst/>
            <a:gdLst/>
            <a:ahLst/>
            <a:cxnLst/>
            <a:rect l="l" t="t" r="r" b="b"/>
            <a:pathLst>
              <a:path w="5618721" h="877925">
                <a:moveTo>
                  <a:pt x="0" y="0"/>
                </a:moveTo>
                <a:lnTo>
                  <a:pt x="5618722" y="0"/>
                </a:lnTo>
                <a:lnTo>
                  <a:pt x="5618722"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067262" y="3209805"/>
            <a:ext cx="11301259" cy="5466984"/>
          </a:xfrm>
          <a:custGeom>
            <a:avLst/>
            <a:gdLst/>
            <a:ahLst/>
            <a:cxnLst/>
            <a:rect l="l" t="t" r="r" b="b"/>
            <a:pathLst>
              <a:path w="11301259" h="5466984">
                <a:moveTo>
                  <a:pt x="0" y="0"/>
                </a:moveTo>
                <a:lnTo>
                  <a:pt x="11301259" y="0"/>
                </a:lnTo>
                <a:lnTo>
                  <a:pt x="11301259" y="5466984"/>
                </a:lnTo>
                <a:lnTo>
                  <a:pt x="0" y="5466984"/>
                </a:lnTo>
                <a:lnTo>
                  <a:pt x="0" y="0"/>
                </a:lnTo>
                <a:close/>
              </a:path>
            </a:pathLst>
          </a:custGeom>
          <a:blipFill>
            <a:blip r:embed="rId16"/>
            <a:stretch>
              <a:fillRect/>
            </a:stretch>
          </a:blipFill>
        </p:spPr>
      </p:sp>
      <p:sp>
        <p:nvSpPr>
          <p:cNvPr id="50" name="TextBox 50"/>
          <p:cNvSpPr txBox="1"/>
          <p:nvPr/>
        </p:nvSpPr>
        <p:spPr>
          <a:xfrm>
            <a:off x="3586603" y="1839597"/>
            <a:ext cx="11781918" cy="1201236"/>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Procedure for Schedule *CORRECTIONS*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442370" y="2126263"/>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22960" y="1615249"/>
            <a:ext cx="5618721" cy="877925"/>
          </a:xfrm>
          <a:custGeom>
            <a:avLst/>
            <a:gdLst/>
            <a:ahLst/>
            <a:cxnLst/>
            <a:rect l="l" t="t" r="r" b="b"/>
            <a:pathLst>
              <a:path w="5618721" h="877925">
                <a:moveTo>
                  <a:pt x="0" y="0"/>
                </a:moveTo>
                <a:lnTo>
                  <a:pt x="5618722" y="0"/>
                </a:lnTo>
                <a:lnTo>
                  <a:pt x="5618722" y="877926"/>
                </a:lnTo>
                <a:lnTo>
                  <a:pt x="0" y="8779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TextBox 49"/>
          <p:cNvSpPr txBox="1"/>
          <p:nvPr/>
        </p:nvSpPr>
        <p:spPr>
          <a:xfrm>
            <a:off x="3036294" y="1478221"/>
            <a:ext cx="13222343" cy="1120958"/>
          </a:xfrm>
          <a:prstGeom prst="rect">
            <a:avLst/>
          </a:prstGeom>
        </p:spPr>
        <p:txBody>
          <a:bodyPr lIns="0" tIns="0" rIns="0" bIns="0" rtlCol="0" anchor="t">
            <a:spAutoFit/>
          </a:bodyPr>
          <a:lstStyle/>
          <a:p>
            <a:pPr algn="ctr">
              <a:lnSpc>
                <a:spcPts val="4134"/>
              </a:lnSpc>
            </a:pPr>
            <a:r>
              <a:rPr lang="en-US" sz="5301" spc="445">
                <a:solidFill>
                  <a:srgbClr val="000000"/>
                </a:solidFill>
                <a:latin typeface="Comic Sans"/>
                <a:ea typeface="Comic Sans"/>
                <a:cs typeface="Comic Sans"/>
                <a:sym typeface="Comic Sans"/>
              </a:rPr>
              <a:t>GUIDELINES FOR EXITING AN AAC/AP COURSE</a:t>
            </a:r>
          </a:p>
        </p:txBody>
      </p:sp>
      <p:sp>
        <p:nvSpPr>
          <p:cNvPr id="50" name="Freeform 50"/>
          <p:cNvSpPr/>
          <p:nvPr/>
        </p:nvSpPr>
        <p:spPr>
          <a:xfrm rot="-3759965">
            <a:off x="8827602" y="4242695"/>
            <a:ext cx="1639726" cy="1979549"/>
          </a:xfrm>
          <a:custGeom>
            <a:avLst/>
            <a:gdLst/>
            <a:ahLst/>
            <a:cxnLst/>
            <a:rect l="l" t="t" r="r" b="b"/>
            <a:pathLst>
              <a:path w="1639726" h="1979549">
                <a:moveTo>
                  <a:pt x="0" y="0"/>
                </a:moveTo>
                <a:lnTo>
                  <a:pt x="1639727" y="0"/>
                </a:lnTo>
                <a:lnTo>
                  <a:pt x="1639727" y="1979549"/>
                </a:lnTo>
                <a:lnTo>
                  <a:pt x="0" y="19795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1" name="TextBox 51"/>
          <p:cNvSpPr txBox="1"/>
          <p:nvPr/>
        </p:nvSpPr>
        <p:spPr>
          <a:xfrm>
            <a:off x="3855186" y="2651365"/>
            <a:ext cx="5291648" cy="5932816"/>
          </a:xfrm>
          <a:prstGeom prst="rect">
            <a:avLst/>
          </a:prstGeom>
        </p:spPr>
        <p:txBody>
          <a:bodyPr lIns="0" tIns="0" rIns="0" bIns="0" rtlCol="0" anchor="t">
            <a:spAutoFit/>
          </a:bodyPr>
          <a:lstStyle/>
          <a:p>
            <a:pPr marL="461476" lvl="1" indent="-230738" algn="l">
              <a:lnSpc>
                <a:spcPts val="2992"/>
              </a:lnSpc>
              <a:buFont typeface="Arial"/>
              <a:buChar char="•"/>
            </a:pPr>
            <a:r>
              <a:rPr lang="en-US" sz="2137">
                <a:solidFill>
                  <a:srgbClr val="000000"/>
                </a:solidFill>
                <a:latin typeface="Canva Sans"/>
                <a:ea typeface="Canva Sans"/>
                <a:cs typeface="Canva Sans"/>
                <a:sym typeface="Canva Sans"/>
              </a:rPr>
              <a:t>You must remain in the AAC/AP course for the first three (3) weeks of the school year.</a:t>
            </a:r>
          </a:p>
          <a:p>
            <a:pPr algn="l">
              <a:lnSpc>
                <a:spcPts val="2992"/>
              </a:lnSpc>
            </a:pPr>
            <a:endParaRPr lang="en-US" sz="2137">
              <a:solidFill>
                <a:srgbClr val="000000"/>
              </a:solidFill>
              <a:latin typeface="Canva Sans"/>
              <a:ea typeface="Canva Sans"/>
              <a:cs typeface="Canva Sans"/>
              <a:sym typeface="Canva Sans"/>
            </a:endParaRPr>
          </a:p>
          <a:p>
            <a:pPr marL="461476" lvl="1" indent="-230738" algn="l">
              <a:lnSpc>
                <a:spcPts val="2992"/>
              </a:lnSpc>
              <a:buFont typeface="Arial"/>
              <a:buChar char="•"/>
            </a:pPr>
            <a:r>
              <a:rPr lang="en-US" sz="2137">
                <a:solidFill>
                  <a:srgbClr val="000000"/>
                </a:solidFill>
                <a:latin typeface="Canva Sans"/>
                <a:ea typeface="Canva Sans"/>
                <a:cs typeface="Canva Sans"/>
                <a:sym typeface="Canva Sans"/>
              </a:rPr>
              <a:t>Level-downs will be considered in the following circumstances:</a:t>
            </a:r>
          </a:p>
          <a:p>
            <a:pPr marL="922953" lvl="2" indent="-307651" algn="l">
              <a:lnSpc>
                <a:spcPts val="2992"/>
              </a:lnSpc>
              <a:buFont typeface="Arial"/>
              <a:buChar char="⚬"/>
            </a:pPr>
            <a:r>
              <a:rPr lang="en-US" sz="2137">
                <a:solidFill>
                  <a:srgbClr val="000000"/>
                </a:solidFill>
                <a:latin typeface="Canva Sans"/>
                <a:ea typeface="Canva Sans"/>
                <a:cs typeface="Canva Sans"/>
                <a:sym typeface="Canva Sans"/>
              </a:rPr>
              <a:t>you have a 75 or below in the course</a:t>
            </a:r>
          </a:p>
          <a:p>
            <a:pPr marL="922953" lvl="2" indent="-307651" algn="l">
              <a:lnSpc>
                <a:spcPts val="2992"/>
              </a:lnSpc>
              <a:buFont typeface="Arial"/>
              <a:buChar char="⚬"/>
            </a:pPr>
            <a:r>
              <a:rPr lang="en-US" sz="2137">
                <a:solidFill>
                  <a:srgbClr val="000000"/>
                </a:solidFill>
                <a:latin typeface="Canva Sans"/>
                <a:ea typeface="Canva Sans"/>
                <a:cs typeface="Canva Sans"/>
                <a:sym typeface="Canva Sans"/>
              </a:rPr>
              <a:t>You have met with your teacher to create a plan for success</a:t>
            </a:r>
          </a:p>
          <a:p>
            <a:pPr marL="922953" lvl="2" indent="-307651" algn="l">
              <a:lnSpc>
                <a:spcPts val="2992"/>
              </a:lnSpc>
              <a:buFont typeface="Arial"/>
              <a:buChar char="⚬"/>
            </a:pPr>
            <a:r>
              <a:rPr lang="en-US" sz="2137">
                <a:solidFill>
                  <a:srgbClr val="000000"/>
                </a:solidFill>
                <a:latin typeface="Canva Sans"/>
                <a:ea typeface="Canva Sans"/>
                <a:cs typeface="Canva Sans"/>
                <a:sym typeface="Canva Sans"/>
              </a:rPr>
              <a:t>you fill out the level-down form by the deadline</a:t>
            </a:r>
          </a:p>
          <a:p>
            <a:pPr algn="l">
              <a:lnSpc>
                <a:spcPts val="2992"/>
              </a:lnSpc>
            </a:pPr>
            <a:endParaRPr lang="en-US" sz="2137">
              <a:solidFill>
                <a:srgbClr val="000000"/>
              </a:solidFill>
              <a:latin typeface="Canva Sans"/>
              <a:ea typeface="Canva Sans"/>
              <a:cs typeface="Canva Sans"/>
              <a:sym typeface="Canva Sans"/>
            </a:endParaRPr>
          </a:p>
          <a:p>
            <a:pPr marL="461476" lvl="1" indent="-230738" algn="l">
              <a:lnSpc>
                <a:spcPts val="2992"/>
              </a:lnSpc>
              <a:buFont typeface="Arial"/>
              <a:buChar char="•"/>
            </a:pPr>
            <a:r>
              <a:rPr lang="en-US" sz="2137">
                <a:solidFill>
                  <a:srgbClr val="000000"/>
                </a:solidFill>
                <a:latin typeface="Canva Sans"/>
                <a:ea typeface="Canva Sans"/>
                <a:cs typeface="Canva Sans"/>
                <a:sym typeface="Canva Sans"/>
              </a:rPr>
              <a:t>Even if you meet the criteria, level-downs can only be considered if there is space in an on-level class</a:t>
            </a:r>
          </a:p>
        </p:txBody>
      </p:sp>
      <p:sp>
        <p:nvSpPr>
          <p:cNvPr id="52" name="TextBox 52"/>
          <p:cNvSpPr txBox="1"/>
          <p:nvPr/>
        </p:nvSpPr>
        <p:spPr>
          <a:xfrm>
            <a:off x="10315086" y="2651365"/>
            <a:ext cx="5517109" cy="5991223"/>
          </a:xfrm>
          <a:prstGeom prst="rect">
            <a:avLst/>
          </a:prstGeom>
        </p:spPr>
        <p:txBody>
          <a:bodyPr lIns="0" tIns="0" rIns="0" bIns="0" rtlCol="0" anchor="t">
            <a:spAutoFit/>
          </a:bodyPr>
          <a:lstStyle/>
          <a:p>
            <a:pPr marL="404827" lvl="1" indent="-202414" algn="l">
              <a:lnSpc>
                <a:spcPts val="2625"/>
              </a:lnSpc>
              <a:buFont typeface="Arial"/>
              <a:buChar char="•"/>
            </a:pPr>
            <a:r>
              <a:rPr lang="en-US" sz="1875">
                <a:solidFill>
                  <a:srgbClr val="000000"/>
                </a:solidFill>
                <a:latin typeface="Canva Sans"/>
                <a:ea typeface="Canva Sans"/>
                <a:cs typeface="Canva Sans"/>
                <a:sym typeface="Canva Sans"/>
              </a:rPr>
              <a:t>Prior to requesting a change in level, the student must have met with the teacher and put in place a plan for success.  If the teacher and student feel the plan has been followed, and the student has completed all assignments, a request for a conference to discuss removal may be made.</a:t>
            </a:r>
          </a:p>
          <a:p>
            <a:pPr algn="l">
              <a:lnSpc>
                <a:spcPts val="2625"/>
              </a:lnSpc>
            </a:pPr>
            <a:endParaRPr lang="en-US" sz="1875">
              <a:solidFill>
                <a:srgbClr val="000000"/>
              </a:solidFill>
              <a:latin typeface="Canva Sans"/>
              <a:ea typeface="Canva Sans"/>
              <a:cs typeface="Canva Sans"/>
              <a:sym typeface="Canva Sans"/>
            </a:endParaRPr>
          </a:p>
          <a:p>
            <a:pPr marL="404827" lvl="1" indent="-202414" algn="l">
              <a:lnSpc>
                <a:spcPts val="2625"/>
              </a:lnSpc>
              <a:buFont typeface="Arial"/>
              <a:buChar char="•"/>
            </a:pPr>
            <a:r>
              <a:rPr lang="en-US" sz="1875">
                <a:solidFill>
                  <a:srgbClr val="000000"/>
                </a:solidFill>
                <a:latin typeface="Canva Sans"/>
                <a:ea typeface="Canva Sans"/>
                <a:cs typeface="Canva Sans"/>
                <a:sym typeface="Canva Sans"/>
              </a:rPr>
              <a:t>Success in an AAC/AP course is defined as having a grade of 75 or higher.  Students may not request a lecel change with the intent to improve their GPA.  </a:t>
            </a:r>
          </a:p>
          <a:p>
            <a:pPr algn="l">
              <a:lnSpc>
                <a:spcPts val="2625"/>
              </a:lnSpc>
            </a:pPr>
            <a:endParaRPr lang="en-US" sz="1875">
              <a:solidFill>
                <a:srgbClr val="000000"/>
              </a:solidFill>
              <a:latin typeface="Canva Sans"/>
              <a:ea typeface="Canva Sans"/>
              <a:cs typeface="Canva Sans"/>
              <a:sym typeface="Canva Sans"/>
            </a:endParaRPr>
          </a:p>
          <a:p>
            <a:pPr marL="404827" lvl="1" indent="-202414" algn="l">
              <a:lnSpc>
                <a:spcPts val="2625"/>
              </a:lnSpc>
              <a:buFont typeface="Arial"/>
              <a:buChar char="•"/>
            </a:pPr>
            <a:r>
              <a:rPr lang="en-US" sz="1875">
                <a:solidFill>
                  <a:srgbClr val="000000"/>
                </a:solidFill>
                <a:latin typeface="Canva Sans"/>
                <a:ea typeface="Canva Sans"/>
                <a:cs typeface="Canva Sans"/>
                <a:sym typeface="Canva Sans"/>
              </a:rPr>
              <a:t>If a student levels down to a non-weightes class, the grade from the AAC/AP course will transfer with them to the new class.</a:t>
            </a:r>
          </a:p>
          <a:p>
            <a:pPr algn="l">
              <a:lnSpc>
                <a:spcPts val="2625"/>
              </a:lnSpc>
            </a:pPr>
            <a:endParaRPr lang="en-US" sz="1875">
              <a:solidFill>
                <a:srgbClr val="000000"/>
              </a:solidFill>
              <a:latin typeface="Canva Sans"/>
              <a:ea typeface="Canva Sans"/>
              <a:cs typeface="Canva Sans"/>
              <a:sym typeface="Canva Sans"/>
            </a:endParaRPr>
          </a:p>
          <a:p>
            <a:pPr marL="404827" lvl="1" indent="-202414" algn="l">
              <a:lnSpc>
                <a:spcPts val="2625"/>
              </a:lnSpc>
              <a:buFont typeface="Arial"/>
              <a:buChar char="•"/>
            </a:pPr>
            <a:r>
              <a:rPr lang="en-US" sz="1875" b="1">
                <a:solidFill>
                  <a:srgbClr val="000000"/>
                </a:solidFill>
                <a:latin typeface="Canva Sans Bold"/>
                <a:ea typeface="Canva Sans Bold"/>
                <a:cs typeface="Canva Sans Bold"/>
                <a:sym typeface="Canva Sans Bold"/>
              </a:rPr>
              <a:t>CHOOSE YOUR COURSES CAREFULLY!!!!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8879D"/>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08531" y="1730031"/>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067262" y="2818584"/>
            <a:ext cx="11301259" cy="5678883"/>
          </a:xfrm>
          <a:custGeom>
            <a:avLst/>
            <a:gdLst/>
            <a:ahLst/>
            <a:cxnLst/>
            <a:rect l="l" t="t" r="r" b="b"/>
            <a:pathLst>
              <a:path w="11301259" h="5678883">
                <a:moveTo>
                  <a:pt x="0" y="0"/>
                </a:moveTo>
                <a:lnTo>
                  <a:pt x="11301259" y="0"/>
                </a:lnTo>
                <a:lnTo>
                  <a:pt x="11301259" y="5678882"/>
                </a:lnTo>
                <a:lnTo>
                  <a:pt x="0" y="5678882"/>
                </a:lnTo>
                <a:lnTo>
                  <a:pt x="0" y="0"/>
                </a:lnTo>
                <a:close/>
              </a:path>
            </a:pathLst>
          </a:custGeom>
          <a:blipFill>
            <a:blip r:embed="rId16"/>
            <a:stretch>
              <a:fillRect/>
            </a:stretch>
          </a:blipFill>
        </p:spPr>
      </p:sp>
      <p:sp>
        <p:nvSpPr>
          <p:cNvPr id="50" name="TextBox 50"/>
          <p:cNvSpPr txBox="1"/>
          <p:nvPr/>
        </p:nvSpPr>
        <p:spPr>
          <a:xfrm>
            <a:off x="5723949" y="1964829"/>
            <a:ext cx="8357692" cy="643128"/>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Sample 4-Year Plan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8879D"/>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22960" y="1452752"/>
            <a:ext cx="5618721" cy="877925"/>
          </a:xfrm>
          <a:custGeom>
            <a:avLst/>
            <a:gdLst/>
            <a:ahLst/>
            <a:cxnLst/>
            <a:rect l="l" t="t" r="r" b="b"/>
            <a:pathLst>
              <a:path w="5618721" h="877925">
                <a:moveTo>
                  <a:pt x="0" y="0"/>
                </a:moveTo>
                <a:lnTo>
                  <a:pt x="5618722" y="0"/>
                </a:lnTo>
                <a:lnTo>
                  <a:pt x="5618722" y="877926"/>
                </a:lnTo>
                <a:lnTo>
                  <a:pt x="0" y="8779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3442370" y="2905113"/>
            <a:ext cx="6289951" cy="5038988"/>
          </a:xfrm>
          <a:custGeom>
            <a:avLst/>
            <a:gdLst/>
            <a:ahLst/>
            <a:cxnLst/>
            <a:rect l="l" t="t" r="r" b="b"/>
            <a:pathLst>
              <a:path w="6289951" h="5038988">
                <a:moveTo>
                  <a:pt x="0" y="0"/>
                </a:moveTo>
                <a:lnTo>
                  <a:pt x="6289951" y="0"/>
                </a:lnTo>
                <a:lnTo>
                  <a:pt x="6289951" y="5038989"/>
                </a:lnTo>
                <a:lnTo>
                  <a:pt x="0" y="5038989"/>
                </a:lnTo>
                <a:lnTo>
                  <a:pt x="0" y="0"/>
                </a:lnTo>
                <a:close/>
              </a:path>
            </a:pathLst>
          </a:custGeom>
          <a:blipFill>
            <a:blip r:embed="rId16"/>
            <a:stretch>
              <a:fillRect t="-262" b="-262"/>
            </a:stretch>
          </a:blipFill>
        </p:spPr>
      </p:sp>
      <p:sp>
        <p:nvSpPr>
          <p:cNvPr id="50" name="Freeform 50"/>
          <p:cNvSpPr/>
          <p:nvPr/>
        </p:nvSpPr>
        <p:spPr>
          <a:xfrm>
            <a:off x="9894988" y="2859702"/>
            <a:ext cx="6448504" cy="5637764"/>
          </a:xfrm>
          <a:custGeom>
            <a:avLst/>
            <a:gdLst/>
            <a:ahLst/>
            <a:cxnLst/>
            <a:rect l="l" t="t" r="r" b="b"/>
            <a:pathLst>
              <a:path w="6448504" h="5637764">
                <a:moveTo>
                  <a:pt x="0" y="0"/>
                </a:moveTo>
                <a:lnTo>
                  <a:pt x="6448505" y="0"/>
                </a:lnTo>
                <a:lnTo>
                  <a:pt x="6448505" y="5637764"/>
                </a:lnTo>
                <a:lnTo>
                  <a:pt x="0" y="5637764"/>
                </a:lnTo>
                <a:lnTo>
                  <a:pt x="0" y="0"/>
                </a:lnTo>
                <a:close/>
              </a:path>
            </a:pathLst>
          </a:custGeom>
          <a:blipFill>
            <a:blip r:embed="rId17"/>
            <a:stretch>
              <a:fillRect/>
            </a:stretch>
          </a:blipFill>
        </p:spPr>
      </p:sp>
      <p:sp>
        <p:nvSpPr>
          <p:cNvPr id="51" name="TextBox 51"/>
          <p:cNvSpPr txBox="1"/>
          <p:nvPr/>
        </p:nvSpPr>
        <p:spPr>
          <a:xfrm>
            <a:off x="3577629" y="1247775"/>
            <a:ext cx="11831208" cy="1201236"/>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FBISD Gifted &amp; Talented Program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a:off x="15993413" y="1819467"/>
            <a:ext cx="700159" cy="7210282"/>
            <a:chOff x="0" y="0"/>
            <a:chExt cx="933546" cy="9613709"/>
          </a:xfrm>
        </p:grpSpPr>
        <p:grpSp>
          <p:nvGrpSpPr>
            <p:cNvPr id="20" name="Group 20"/>
            <p:cNvGrpSpPr/>
            <p:nvPr/>
          </p:nvGrpSpPr>
          <p:grpSpPr>
            <a:xfrm rot="6302">
              <a:off x="2917" y="849"/>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1603134"/>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3205419"/>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1466" y="4807704"/>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2917" y="6409988"/>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4367" y="8012273"/>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a:off x="3586603" y="2330678"/>
            <a:ext cx="11831208" cy="6166789"/>
            <a:chOff x="0" y="0"/>
            <a:chExt cx="15774944" cy="8222385"/>
          </a:xfrm>
        </p:grpSpPr>
        <p:sp>
          <p:nvSpPr>
            <p:cNvPr id="42" name="Freeform 42"/>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0">
                <a:alphaModFix amt="29000"/>
                <a:extLst>
                  <a:ext uri="{96DAC541-7B7A-43D3-8B79-37D633B846F1}">
                    <asvg:svgBlip xmlns:asvg="http://schemas.microsoft.com/office/drawing/2016/SVG/main" r:embed="rId11"/>
                  </a:ext>
                </a:extLst>
              </a:blip>
              <a:stretch>
                <a:fillRect/>
              </a:stretch>
            </a:blipFill>
          </p:spPr>
        </p:sp>
        <p:sp>
          <p:nvSpPr>
            <p:cNvPr id="43" name="Freeform 43"/>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0">
                <a:alphaModFix amt="29000"/>
                <a:extLst>
                  <a:ext uri="{96DAC541-7B7A-43D3-8B79-37D633B846F1}">
                    <asvg:svgBlip xmlns:asvg="http://schemas.microsoft.com/office/drawing/2016/SVG/main" r:embed="rId11"/>
                  </a:ext>
                </a:extLst>
              </a:blip>
              <a:stretch>
                <a:fillRect/>
              </a:stretch>
            </a:blipFill>
          </p:spPr>
        </p:sp>
      </p:grpSp>
      <p:grpSp>
        <p:nvGrpSpPr>
          <p:cNvPr id="44" name="Group 44"/>
          <p:cNvGrpSpPr/>
          <p:nvPr/>
        </p:nvGrpSpPr>
        <p:grpSpPr>
          <a:xfrm rot="6302">
            <a:off x="1665445" y="1731236"/>
            <a:ext cx="1320925" cy="7292858"/>
            <a:chOff x="0" y="0"/>
            <a:chExt cx="351834" cy="1942485"/>
          </a:xfrm>
        </p:grpSpPr>
        <p:sp>
          <p:nvSpPr>
            <p:cNvPr id="45" name="Freeform 45"/>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6" name="TextBox 46"/>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7" name="Freeform 47"/>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8" name="Freeform 48"/>
          <p:cNvSpPr/>
          <p:nvPr/>
        </p:nvSpPr>
        <p:spPr>
          <a:xfrm>
            <a:off x="6505430" y="2536712"/>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3851578" y="3601661"/>
            <a:ext cx="11301259" cy="5240959"/>
          </a:xfrm>
          <a:custGeom>
            <a:avLst/>
            <a:gdLst/>
            <a:ahLst/>
            <a:cxnLst/>
            <a:rect l="l" t="t" r="r" b="b"/>
            <a:pathLst>
              <a:path w="11301259" h="5240959">
                <a:moveTo>
                  <a:pt x="0" y="0"/>
                </a:moveTo>
                <a:lnTo>
                  <a:pt x="11301259" y="0"/>
                </a:lnTo>
                <a:lnTo>
                  <a:pt x="11301259" y="5240959"/>
                </a:lnTo>
                <a:lnTo>
                  <a:pt x="0" y="5240959"/>
                </a:lnTo>
                <a:lnTo>
                  <a:pt x="0" y="0"/>
                </a:lnTo>
                <a:close/>
              </a:path>
            </a:pathLst>
          </a:custGeom>
          <a:blipFill>
            <a:blip r:embed="rId16"/>
            <a:stretch>
              <a:fillRect/>
            </a:stretch>
          </a:blipFill>
        </p:spPr>
      </p:sp>
      <p:sp>
        <p:nvSpPr>
          <p:cNvPr id="50" name="TextBox 50"/>
          <p:cNvSpPr txBox="1"/>
          <p:nvPr/>
        </p:nvSpPr>
        <p:spPr>
          <a:xfrm>
            <a:off x="6762669" y="2825292"/>
            <a:ext cx="5361482" cy="643128"/>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Step 1</a:t>
            </a:r>
          </a:p>
        </p:txBody>
      </p:sp>
      <p:sp>
        <p:nvSpPr>
          <p:cNvPr id="51" name="TextBox 51"/>
          <p:cNvSpPr txBox="1"/>
          <p:nvPr/>
        </p:nvSpPr>
        <p:spPr>
          <a:xfrm>
            <a:off x="3121150" y="1768646"/>
            <a:ext cx="13222343" cy="562031"/>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How to input  your course requests: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rot="6302">
            <a:off x="1665445" y="1731236"/>
            <a:ext cx="1320925" cy="7292858"/>
            <a:chOff x="0" y="0"/>
            <a:chExt cx="351834" cy="1942485"/>
          </a:xfrm>
        </p:grpSpPr>
        <p:sp>
          <p:nvSpPr>
            <p:cNvPr id="20" name="Freeform 20"/>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2B68A"/>
            </a:solidFill>
            <a:ln w="142875" cap="sq">
              <a:solidFill>
                <a:srgbClr val="EFE6D5"/>
              </a:solidFill>
              <a:prstDash val="solid"/>
              <a:miter/>
            </a:ln>
          </p:spPr>
        </p:sp>
        <p:sp>
          <p:nvSpPr>
            <p:cNvPr id="21" name="TextBox 21"/>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grpSp>
        <p:nvGrpSpPr>
          <p:cNvPr id="22" name="Group 22"/>
          <p:cNvGrpSpPr/>
          <p:nvPr/>
        </p:nvGrpSpPr>
        <p:grpSpPr>
          <a:xfrm>
            <a:off x="15993413" y="1819467"/>
            <a:ext cx="700159" cy="7210282"/>
            <a:chOff x="0" y="0"/>
            <a:chExt cx="933546" cy="9613709"/>
          </a:xfrm>
        </p:grpSpPr>
        <p:grpSp>
          <p:nvGrpSpPr>
            <p:cNvPr id="23" name="Group 23"/>
            <p:cNvGrpSpPr/>
            <p:nvPr/>
          </p:nvGrpSpPr>
          <p:grpSpPr>
            <a:xfrm rot="6302">
              <a:off x="2917" y="84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160313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3205419"/>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1466" y="4807704"/>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2917" y="6409988"/>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8" name="Group 38"/>
            <p:cNvGrpSpPr/>
            <p:nvPr/>
          </p:nvGrpSpPr>
          <p:grpSpPr>
            <a:xfrm rot="6302">
              <a:off x="4367" y="8012273"/>
              <a:ext cx="927712" cy="1600587"/>
              <a:chOff x="0" y="0"/>
              <a:chExt cx="186235" cy="321312"/>
            </a:xfrm>
          </p:grpSpPr>
          <p:sp>
            <p:nvSpPr>
              <p:cNvPr id="39" name="Freeform 3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40" name="TextBox 4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41" name="Group 41"/>
          <p:cNvGrpSpPr/>
          <p:nvPr/>
        </p:nvGrpSpPr>
        <p:grpSpPr>
          <a:xfrm rot="6302">
            <a:off x="3127823" y="1741850"/>
            <a:ext cx="13208996" cy="7292903"/>
            <a:chOff x="0" y="0"/>
            <a:chExt cx="3518275" cy="1942497"/>
          </a:xfrm>
        </p:grpSpPr>
        <p:sp>
          <p:nvSpPr>
            <p:cNvPr id="42" name="Freeform 42"/>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3" name="TextBox 43"/>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555253" y="1416107"/>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5217807" y="2861636"/>
            <a:ext cx="9194602" cy="5920639"/>
          </a:xfrm>
          <a:custGeom>
            <a:avLst/>
            <a:gdLst/>
            <a:ahLst/>
            <a:cxnLst/>
            <a:rect l="l" t="t" r="r" b="b"/>
            <a:pathLst>
              <a:path w="9194602" h="5920639">
                <a:moveTo>
                  <a:pt x="0" y="0"/>
                </a:moveTo>
                <a:lnTo>
                  <a:pt x="9194602" y="0"/>
                </a:lnTo>
                <a:lnTo>
                  <a:pt x="9194602" y="5920639"/>
                </a:lnTo>
                <a:lnTo>
                  <a:pt x="0" y="5920639"/>
                </a:lnTo>
                <a:lnTo>
                  <a:pt x="0" y="0"/>
                </a:lnTo>
                <a:close/>
              </a:path>
            </a:pathLst>
          </a:custGeom>
          <a:blipFill>
            <a:blip r:embed="rId16"/>
            <a:stretch>
              <a:fillRect r="-221"/>
            </a:stretch>
          </a:blipFill>
        </p:spPr>
      </p:sp>
      <p:sp>
        <p:nvSpPr>
          <p:cNvPr id="50" name="TextBox 50"/>
          <p:cNvSpPr txBox="1"/>
          <p:nvPr/>
        </p:nvSpPr>
        <p:spPr>
          <a:xfrm>
            <a:off x="6812492" y="1695411"/>
            <a:ext cx="5361482" cy="643128"/>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Step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8879D"/>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08531" y="1964941"/>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116552" y="3200001"/>
            <a:ext cx="11301259" cy="5297465"/>
          </a:xfrm>
          <a:custGeom>
            <a:avLst/>
            <a:gdLst/>
            <a:ahLst/>
            <a:cxnLst/>
            <a:rect l="l" t="t" r="r" b="b"/>
            <a:pathLst>
              <a:path w="11301259" h="5297465">
                <a:moveTo>
                  <a:pt x="0" y="0"/>
                </a:moveTo>
                <a:lnTo>
                  <a:pt x="11301259" y="0"/>
                </a:lnTo>
                <a:lnTo>
                  <a:pt x="11301259" y="5297465"/>
                </a:lnTo>
                <a:lnTo>
                  <a:pt x="0" y="5297465"/>
                </a:lnTo>
                <a:lnTo>
                  <a:pt x="0" y="0"/>
                </a:lnTo>
                <a:close/>
              </a:path>
            </a:pathLst>
          </a:custGeom>
          <a:blipFill>
            <a:blip r:embed="rId16"/>
            <a:stretch>
              <a:fillRect/>
            </a:stretch>
          </a:blipFill>
        </p:spPr>
      </p:sp>
      <p:sp>
        <p:nvSpPr>
          <p:cNvPr id="50" name="TextBox 50"/>
          <p:cNvSpPr txBox="1"/>
          <p:nvPr/>
        </p:nvSpPr>
        <p:spPr>
          <a:xfrm>
            <a:off x="6908531" y="2199738"/>
            <a:ext cx="5361482" cy="643128"/>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Step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a:off x="15993413" y="1819467"/>
            <a:ext cx="700159" cy="7210282"/>
            <a:chOff x="0" y="0"/>
            <a:chExt cx="933546" cy="9613709"/>
          </a:xfrm>
        </p:grpSpPr>
        <p:grpSp>
          <p:nvGrpSpPr>
            <p:cNvPr id="20" name="Group 20"/>
            <p:cNvGrpSpPr/>
            <p:nvPr/>
          </p:nvGrpSpPr>
          <p:grpSpPr>
            <a:xfrm rot="6302">
              <a:off x="2917" y="849"/>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1603134"/>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3205419"/>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1466" y="4807704"/>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2917" y="6409988"/>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4367" y="8012273"/>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a:off x="3586603" y="2330678"/>
            <a:ext cx="11831208" cy="6166789"/>
            <a:chOff x="0" y="0"/>
            <a:chExt cx="15774944" cy="8222385"/>
          </a:xfrm>
        </p:grpSpPr>
        <p:sp>
          <p:nvSpPr>
            <p:cNvPr id="42" name="Freeform 42"/>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0">
                <a:alphaModFix amt="29000"/>
                <a:extLst>
                  <a:ext uri="{96DAC541-7B7A-43D3-8B79-37D633B846F1}">
                    <asvg:svgBlip xmlns:asvg="http://schemas.microsoft.com/office/drawing/2016/SVG/main" r:embed="rId11"/>
                  </a:ext>
                </a:extLst>
              </a:blip>
              <a:stretch>
                <a:fillRect/>
              </a:stretch>
            </a:blipFill>
          </p:spPr>
        </p:sp>
        <p:sp>
          <p:nvSpPr>
            <p:cNvPr id="43" name="Freeform 43"/>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0">
                <a:alphaModFix amt="29000"/>
                <a:extLst>
                  <a:ext uri="{96DAC541-7B7A-43D3-8B79-37D633B846F1}">
                    <asvg:svgBlip xmlns:asvg="http://schemas.microsoft.com/office/drawing/2016/SVG/main" r:embed="rId11"/>
                  </a:ext>
                </a:extLst>
              </a:blip>
              <a:stretch>
                <a:fillRect/>
              </a:stretch>
            </a:blipFill>
          </p:spPr>
        </p:sp>
      </p:grpSp>
      <p:grpSp>
        <p:nvGrpSpPr>
          <p:cNvPr id="44" name="Group 44"/>
          <p:cNvGrpSpPr/>
          <p:nvPr/>
        </p:nvGrpSpPr>
        <p:grpSpPr>
          <a:xfrm rot="6302">
            <a:off x="1665445" y="1731236"/>
            <a:ext cx="1320925" cy="7292858"/>
            <a:chOff x="0" y="0"/>
            <a:chExt cx="351834" cy="1942485"/>
          </a:xfrm>
        </p:grpSpPr>
        <p:sp>
          <p:nvSpPr>
            <p:cNvPr id="45" name="Freeform 45"/>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6" name="TextBox 46"/>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7" name="Freeform 47"/>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8" name="Freeform 48"/>
          <p:cNvSpPr/>
          <p:nvPr/>
        </p:nvSpPr>
        <p:spPr>
          <a:xfrm>
            <a:off x="6555253" y="1468475"/>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945608" y="2681669"/>
            <a:ext cx="9544567" cy="6406790"/>
          </a:xfrm>
          <a:custGeom>
            <a:avLst/>
            <a:gdLst/>
            <a:ahLst/>
            <a:cxnLst/>
            <a:rect l="l" t="t" r="r" b="b"/>
            <a:pathLst>
              <a:path w="9544567" h="6406790">
                <a:moveTo>
                  <a:pt x="0" y="0"/>
                </a:moveTo>
                <a:lnTo>
                  <a:pt x="9544567" y="0"/>
                </a:lnTo>
                <a:lnTo>
                  <a:pt x="9544567" y="6406791"/>
                </a:lnTo>
                <a:lnTo>
                  <a:pt x="0" y="6406791"/>
                </a:lnTo>
                <a:lnTo>
                  <a:pt x="0" y="0"/>
                </a:lnTo>
                <a:close/>
              </a:path>
            </a:pathLst>
          </a:custGeom>
          <a:blipFill>
            <a:blip r:embed="rId16"/>
            <a:stretch>
              <a:fillRect/>
            </a:stretch>
          </a:blipFill>
        </p:spPr>
      </p:sp>
      <p:sp>
        <p:nvSpPr>
          <p:cNvPr id="50" name="TextBox 50"/>
          <p:cNvSpPr txBox="1"/>
          <p:nvPr/>
        </p:nvSpPr>
        <p:spPr>
          <a:xfrm>
            <a:off x="6812492" y="1687550"/>
            <a:ext cx="5361482" cy="643128"/>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Step 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982589" y="2149075"/>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22960" y="1296197"/>
            <a:ext cx="5618721" cy="877925"/>
          </a:xfrm>
          <a:custGeom>
            <a:avLst/>
            <a:gdLst/>
            <a:ahLst/>
            <a:cxnLst/>
            <a:rect l="l" t="t" r="r" b="b"/>
            <a:pathLst>
              <a:path w="5618721" h="877925">
                <a:moveTo>
                  <a:pt x="0" y="0"/>
                </a:moveTo>
                <a:lnTo>
                  <a:pt x="5618722" y="0"/>
                </a:lnTo>
                <a:lnTo>
                  <a:pt x="5618722"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552468" y="4932357"/>
            <a:ext cx="453167" cy="584732"/>
          </a:xfrm>
          <a:custGeom>
            <a:avLst/>
            <a:gdLst/>
            <a:ahLst/>
            <a:cxnLst/>
            <a:rect l="l" t="t" r="r" b="b"/>
            <a:pathLst>
              <a:path w="453167" h="584732">
                <a:moveTo>
                  <a:pt x="0" y="0"/>
                </a:moveTo>
                <a:lnTo>
                  <a:pt x="453167" y="0"/>
                </a:lnTo>
                <a:lnTo>
                  <a:pt x="453167" y="584732"/>
                </a:lnTo>
                <a:lnTo>
                  <a:pt x="0" y="5847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0" name="Freeform 50"/>
          <p:cNvSpPr/>
          <p:nvPr/>
        </p:nvSpPr>
        <p:spPr>
          <a:xfrm>
            <a:off x="4473615" y="6426108"/>
            <a:ext cx="453167" cy="584732"/>
          </a:xfrm>
          <a:custGeom>
            <a:avLst/>
            <a:gdLst/>
            <a:ahLst/>
            <a:cxnLst/>
            <a:rect l="l" t="t" r="r" b="b"/>
            <a:pathLst>
              <a:path w="453167" h="584732">
                <a:moveTo>
                  <a:pt x="0" y="0"/>
                </a:moveTo>
                <a:lnTo>
                  <a:pt x="453167" y="0"/>
                </a:lnTo>
                <a:lnTo>
                  <a:pt x="453167" y="584731"/>
                </a:lnTo>
                <a:lnTo>
                  <a:pt x="0" y="5847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1" name="Freeform 51"/>
          <p:cNvSpPr/>
          <p:nvPr/>
        </p:nvSpPr>
        <p:spPr>
          <a:xfrm>
            <a:off x="4552468" y="3499901"/>
            <a:ext cx="453167" cy="584732"/>
          </a:xfrm>
          <a:custGeom>
            <a:avLst/>
            <a:gdLst/>
            <a:ahLst/>
            <a:cxnLst/>
            <a:rect l="l" t="t" r="r" b="b"/>
            <a:pathLst>
              <a:path w="453167" h="584732">
                <a:moveTo>
                  <a:pt x="0" y="0"/>
                </a:moveTo>
                <a:lnTo>
                  <a:pt x="453167" y="0"/>
                </a:lnTo>
                <a:lnTo>
                  <a:pt x="453167" y="584731"/>
                </a:lnTo>
                <a:lnTo>
                  <a:pt x="0" y="58473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52" name="Freeform 52"/>
          <p:cNvSpPr/>
          <p:nvPr/>
        </p:nvSpPr>
        <p:spPr>
          <a:xfrm>
            <a:off x="4473615" y="7858564"/>
            <a:ext cx="453167" cy="584732"/>
          </a:xfrm>
          <a:custGeom>
            <a:avLst/>
            <a:gdLst/>
            <a:ahLst/>
            <a:cxnLst/>
            <a:rect l="l" t="t" r="r" b="b"/>
            <a:pathLst>
              <a:path w="453167" h="584732">
                <a:moveTo>
                  <a:pt x="0" y="0"/>
                </a:moveTo>
                <a:lnTo>
                  <a:pt x="453167" y="0"/>
                </a:lnTo>
                <a:lnTo>
                  <a:pt x="453167" y="584732"/>
                </a:lnTo>
                <a:lnTo>
                  <a:pt x="0" y="58473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53" name="Freeform 53"/>
          <p:cNvSpPr/>
          <p:nvPr/>
        </p:nvSpPr>
        <p:spPr>
          <a:xfrm>
            <a:off x="3634418" y="2782865"/>
            <a:ext cx="4802523" cy="6242433"/>
          </a:xfrm>
          <a:custGeom>
            <a:avLst/>
            <a:gdLst/>
            <a:ahLst/>
            <a:cxnLst/>
            <a:rect l="l" t="t" r="r" b="b"/>
            <a:pathLst>
              <a:path w="4802523" h="6242433">
                <a:moveTo>
                  <a:pt x="0" y="0"/>
                </a:moveTo>
                <a:lnTo>
                  <a:pt x="4802523" y="0"/>
                </a:lnTo>
                <a:lnTo>
                  <a:pt x="4802523" y="6242433"/>
                </a:lnTo>
                <a:lnTo>
                  <a:pt x="0" y="6242433"/>
                </a:lnTo>
                <a:lnTo>
                  <a:pt x="0" y="0"/>
                </a:lnTo>
                <a:close/>
              </a:path>
            </a:pathLst>
          </a:custGeom>
          <a:blipFill>
            <a:blip r:embed="rId22"/>
            <a:stretch>
              <a:fillRect/>
            </a:stretch>
          </a:blipFill>
        </p:spPr>
      </p:sp>
      <p:sp>
        <p:nvSpPr>
          <p:cNvPr id="54" name="Freeform 54"/>
          <p:cNvSpPr/>
          <p:nvPr/>
        </p:nvSpPr>
        <p:spPr>
          <a:xfrm>
            <a:off x="9075116" y="2852255"/>
            <a:ext cx="7342742" cy="6103655"/>
          </a:xfrm>
          <a:custGeom>
            <a:avLst/>
            <a:gdLst/>
            <a:ahLst/>
            <a:cxnLst/>
            <a:rect l="l" t="t" r="r" b="b"/>
            <a:pathLst>
              <a:path w="7342742" h="6103655">
                <a:moveTo>
                  <a:pt x="0" y="0"/>
                </a:moveTo>
                <a:lnTo>
                  <a:pt x="7342743" y="0"/>
                </a:lnTo>
                <a:lnTo>
                  <a:pt x="7342743" y="6103654"/>
                </a:lnTo>
                <a:lnTo>
                  <a:pt x="0" y="6103654"/>
                </a:lnTo>
                <a:lnTo>
                  <a:pt x="0" y="0"/>
                </a:lnTo>
                <a:close/>
              </a:path>
            </a:pathLst>
          </a:custGeom>
          <a:blipFill>
            <a:blip r:embed="rId23"/>
            <a:stretch>
              <a:fillRect/>
            </a:stretch>
          </a:blipFill>
        </p:spPr>
      </p:sp>
      <p:sp>
        <p:nvSpPr>
          <p:cNvPr id="55" name="TextBox 55"/>
          <p:cNvSpPr txBox="1"/>
          <p:nvPr/>
        </p:nvSpPr>
        <p:spPr>
          <a:xfrm>
            <a:off x="3442370" y="1305500"/>
            <a:ext cx="12901122" cy="1057331"/>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Confirm your choices </a:t>
            </a:r>
          </a:p>
          <a:p>
            <a:pPr algn="ctr">
              <a:lnSpc>
                <a:spcPts val="3900"/>
              </a:lnSpc>
            </a:pPr>
            <a:r>
              <a:rPr lang="en-US" sz="5001" spc="420">
                <a:solidFill>
                  <a:srgbClr val="000000"/>
                </a:solidFill>
                <a:latin typeface="Comic Sans"/>
                <a:ea typeface="Comic Sans"/>
                <a:cs typeface="Comic Sans"/>
                <a:sym typeface="Comic Sans"/>
              </a:rPr>
              <a:t>8th Grade Course Selections Forms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15" y="1283129"/>
            <a:ext cx="15780323" cy="7960713"/>
            <a:chOff x="0" y="0"/>
            <a:chExt cx="4500987" cy="2270617"/>
          </a:xfrm>
        </p:grpSpPr>
        <p:sp>
          <p:nvSpPr>
            <p:cNvPr id="14" name="Freeform 14"/>
            <p:cNvSpPr/>
            <p:nvPr/>
          </p:nvSpPr>
          <p:spPr>
            <a:xfrm>
              <a:off x="0" y="0"/>
              <a:ext cx="4500987" cy="2270617"/>
            </a:xfrm>
            <a:custGeom>
              <a:avLst/>
              <a:gdLst/>
              <a:ahLst/>
              <a:cxnLst/>
              <a:rect l="l" t="t" r="r" b="b"/>
              <a:pathLst>
                <a:path w="4500987" h="2270617">
                  <a:moveTo>
                    <a:pt x="6868" y="0"/>
                  </a:moveTo>
                  <a:lnTo>
                    <a:pt x="4494119" y="0"/>
                  </a:lnTo>
                  <a:cubicBezTo>
                    <a:pt x="4495940" y="0"/>
                    <a:pt x="4497687" y="724"/>
                    <a:pt x="4498975" y="2012"/>
                  </a:cubicBezTo>
                  <a:cubicBezTo>
                    <a:pt x="4500264" y="3300"/>
                    <a:pt x="4500987" y="5047"/>
                    <a:pt x="4500987" y="6868"/>
                  </a:cubicBezTo>
                  <a:lnTo>
                    <a:pt x="4500987" y="2263748"/>
                  </a:lnTo>
                  <a:cubicBezTo>
                    <a:pt x="4500987" y="2265570"/>
                    <a:pt x="4500264" y="2267317"/>
                    <a:pt x="4498975" y="2268605"/>
                  </a:cubicBezTo>
                  <a:cubicBezTo>
                    <a:pt x="4497687" y="2269893"/>
                    <a:pt x="4495940" y="2270617"/>
                    <a:pt x="4494119" y="2270617"/>
                  </a:cubicBezTo>
                  <a:lnTo>
                    <a:pt x="6868" y="2270617"/>
                  </a:lnTo>
                  <a:cubicBezTo>
                    <a:pt x="5047" y="2270617"/>
                    <a:pt x="3300" y="2269893"/>
                    <a:pt x="2012" y="2268605"/>
                  </a:cubicBezTo>
                  <a:cubicBezTo>
                    <a:pt x="724" y="2267317"/>
                    <a:pt x="0" y="2265570"/>
                    <a:pt x="0" y="2263748"/>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308717"/>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52412" y="-1560702"/>
            <a:ext cx="640094" cy="6591723"/>
            <a:chOff x="0" y="0"/>
            <a:chExt cx="853458" cy="8788964"/>
          </a:xfrm>
        </p:grpSpPr>
        <p:grpSp>
          <p:nvGrpSpPr>
            <p:cNvPr id="17" name="Group 17"/>
            <p:cNvGrpSpPr/>
            <p:nvPr/>
          </p:nvGrpSpPr>
          <p:grpSpPr>
            <a:xfrm rot="6302">
              <a:off x="2666" y="776"/>
              <a:ext cx="848125" cy="1463275"/>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66" y="1465603"/>
              <a:ext cx="848125" cy="1463275"/>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66" y="2930431"/>
              <a:ext cx="848125" cy="1463275"/>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1" y="4395258"/>
              <a:ext cx="848125" cy="1463275"/>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66" y="5860085"/>
              <a:ext cx="848125" cy="1463275"/>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3992" y="7324913"/>
              <a:ext cx="848125" cy="1463275"/>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1692269" y="1764044"/>
            <a:ext cx="7219127" cy="7292858"/>
            <a:chOff x="0" y="0"/>
            <a:chExt cx="1922847" cy="1942485"/>
          </a:xfrm>
        </p:grpSpPr>
        <p:sp>
          <p:nvSpPr>
            <p:cNvPr id="55" name="Freeform 55"/>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6" name="TextBox 56"/>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57" name="Freeform 57"/>
          <p:cNvSpPr/>
          <p:nvPr/>
        </p:nvSpPr>
        <p:spPr>
          <a:xfrm>
            <a:off x="2075647" y="2320956"/>
            <a:ext cx="6145718" cy="6145718"/>
          </a:xfrm>
          <a:custGeom>
            <a:avLst/>
            <a:gdLst/>
            <a:ahLst/>
            <a:cxnLst/>
            <a:rect l="l" t="t" r="r" b="b"/>
            <a:pathLst>
              <a:path w="6145718" h="6145718">
                <a:moveTo>
                  <a:pt x="0" y="0"/>
                </a:moveTo>
                <a:lnTo>
                  <a:pt x="6145718" y="0"/>
                </a:lnTo>
                <a:lnTo>
                  <a:pt x="6145718" y="6145718"/>
                </a:lnTo>
                <a:lnTo>
                  <a:pt x="0" y="6145718"/>
                </a:lnTo>
                <a:lnTo>
                  <a:pt x="0" y="0"/>
                </a:lnTo>
                <a:close/>
              </a:path>
            </a:pathLst>
          </a:custGeom>
          <a:blipFill>
            <a:blip r:embed="rId10">
              <a:alphaModFix amt="31000"/>
              <a:extLst>
                <a:ext uri="{96DAC541-7B7A-43D3-8B79-37D633B846F1}">
                  <asvg:svgBlip xmlns:asvg="http://schemas.microsoft.com/office/drawing/2016/SVG/main" r:embed="rId11"/>
                </a:ext>
              </a:extLst>
            </a:blip>
            <a:stretch>
              <a:fillRect/>
            </a:stretch>
          </a:blipFill>
        </p:spPr>
      </p:sp>
      <p:sp>
        <p:nvSpPr>
          <p:cNvPr id="58" name="Freeform 58"/>
          <p:cNvSpPr/>
          <p:nvPr/>
        </p:nvSpPr>
        <p:spPr>
          <a:xfrm>
            <a:off x="8621415" y="2536712"/>
            <a:ext cx="812153" cy="5960755"/>
          </a:xfrm>
          <a:custGeom>
            <a:avLst/>
            <a:gdLst/>
            <a:ahLst/>
            <a:cxnLst/>
            <a:rect l="l" t="t" r="r" b="b"/>
            <a:pathLst>
              <a:path w="812153" h="5960755">
                <a:moveTo>
                  <a:pt x="0" y="0"/>
                </a:moveTo>
                <a:lnTo>
                  <a:pt x="812153" y="0"/>
                </a:lnTo>
                <a:lnTo>
                  <a:pt x="812153" y="5960754"/>
                </a:lnTo>
                <a:lnTo>
                  <a:pt x="0" y="5960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9" name="Freeform 59"/>
          <p:cNvSpPr/>
          <p:nvPr/>
        </p:nvSpPr>
        <p:spPr>
          <a:xfrm rot="-3759965">
            <a:off x="4481969" y="6834975"/>
            <a:ext cx="1639726" cy="1979549"/>
          </a:xfrm>
          <a:custGeom>
            <a:avLst/>
            <a:gdLst/>
            <a:ahLst/>
            <a:cxnLst/>
            <a:rect l="l" t="t" r="r" b="b"/>
            <a:pathLst>
              <a:path w="1639726" h="1979549">
                <a:moveTo>
                  <a:pt x="0" y="0"/>
                </a:moveTo>
                <a:lnTo>
                  <a:pt x="1639726" y="0"/>
                </a:lnTo>
                <a:lnTo>
                  <a:pt x="1639726" y="1979548"/>
                </a:lnTo>
                <a:lnTo>
                  <a:pt x="0" y="197954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60" name="TextBox 60"/>
          <p:cNvSpPr txBox="1"/>
          <p:nvPr/>
        </p:nvSpPr>
        <p:spPr>
          <a:xfrm>
            <a:off x="1900422" y="1695642"/>
            <a:ext cx="6702942" cy="2227922"/>
          </a:xfrm>
          <a:prstGeom prst="rect">
            <a:avLst/>
          </a:prstGeom>
        </p:spPr>
        <p:txBody>
          <a:bodyPr lIns="0" tIns="0" rIns="0" bIns="0" rtlCol="0" anchor="t">
            <a:spAutoFit/>
          </a:bodyPr>
          <a:lstStyle/>
          <a:p>
            <a:pPr algn="ctr">
              <a:lnSpc>
                <a:spcPts val="8976"/>
              </a:lnSpc>
            </a:pPr>
            <a:r>
              <a:rPr lang="en-US" sz="6411" spc="320">
                <a:solidFill>
                  <a:srgbClr val="1D376C"/>
                </a:solidFill>
                <a:latin typeface="Comic Sans"/>
                <a:ea typeface="Comic Sans"/>
                <a:cs typeface="Comic Sans"/>
                <a:sym typeface="Comic Sans"/>
              </a:rPr>
              <a:t>Meet your </a:t>
            </a:r>
          </a:p>
          <a:p>
            <a:pPr algn="ctr">
              <a:lnSpc>
                <a:spcPts val="8976"/>
              </a:lnSpc>
            </a:pPr>
            <a:r>
              <a:rPr lang="en-US" sz="6411" spc="320">
                <a:solidFill>
                  <a:srgbClr val="1D376C"/>
                </a:solidFill>
                <a:latin typeface="Comic Sans"/>
                <a:ea typeface="Comic Sans"/>
                <a:cs typeface="Comic Sans"/>
                <a:sym typeface="Comic Sans"/>
              </a:rPr>
              <a:t>CHS Counselors</a:t>
            </a:r>
          </a:p>
        </p:txBody>
      </p:sp>
      <p:sp>
        <p:nvSpPr>
          <p:cNvPr id="61" name="Freeform 61"/>
          <p:cNvSpPr/>
          <p:nvPr/>
        </p:nvSpPr>
        <p:spPr>
          <a:xfrm>
            <a:off x="6018195" y="3817326"/>
            <a:ext cx="2203170" cy="2824622"/>
          </a:xfrm>
          <a:custGeom>
            <a:avLst/>
            <a:gdLst/>
            <a:ahLst/>
            <a:cxnLst/>
            <a:rect l="l" t="t" r="r" b="b"/>
            <a:pathLst>
              <a:path w="2203170" h="2824622">
                <a:moveTo>
                  <a:pt x="0" y="0"/>
                </a:moveTo>
                <a:lnTo>
                  <a:pt x="2203170" y="0"/>
                </a:lnTo>
                <a:lnTo>
                  <a:pt x="2203170" y="2824621"/>
                </a:lnTo>
                <a:lnTo>
                  <a:pt x="0" y="2824621"/>
                </a:lnTo>
                <a:lnTo>
                  <a:pt x="0" y="0"/>
                </a:lnTo>
                <a:close/>
              </a:path>
            </a:pathLst>
          </a:custGeom>
          <a:blipFill>
            <a:blip r:embed="rId16"/>
            <a:stretch>
              <a:fillRect b="-13411"/>
            </a:stretch>
          </a:blipFill>
        </p:spPr>
      </p:sp>
      <p:sp>
        <p:nvSpPr>
          <p:cNvPr id="62" name="Freeform 62"/>
          <p:cNvSpPr/>
          <p:nvPr/>
        </p:nvSpPr>
        <p:spPr>
          <a:xfrm>
            <a:off x="12989416" y="1415113"/>
            <a:ext cx="2685397" cy="3060426"/>
          </a:xfrm>
          <a:custGeom>
            <a:avLst/>
            <a:gdLst/>
            <a:ahLst/>
            <a:cxnLst/>
            <a:rect l="l" t="t" r="r" b="b"/>
            <a:pathLst>
              <a:path w="2685397" h="3060426">
                <a:moveTo>
                  <a:pt x="0" y="0"/>
                </a:moveTo>
                <a:lnTo>
                  <a:pt x="2685397" y="0"/>
                </a:lnTo>
                <a:lnTo>
                  <a:pt x="2685397" y="3060425"/>
                </a:lnTo>
                <a:lnTo>
                  <a:pt x="0" y="3060425"/>
                </a:lnTo>
                <a:lnTo>
                  <a:pt x="0" y="0"/>
                </a:lnTo>
                <a:close/>
              </a:path>
            </a:pathLst>
          </a:custGeom>
          <a:blipFill>
            <a:blip r:embed="rId17"/>
            <a:stretch>
              <a:fillRect r="-10678"/>
            </a:stretch>
          </a:blipFill>
        </p:spPr>
      </p:sp>
      <p:sp>
        <p:nvSpPr>
          <p:cNvPr id="63" name="Freeform 63"/>
          <p:cNvSpPr/>
          <p:nvPr/>
        </p:nvSpPr>
        <p:spPr>
          <a:xfrm>
            <a:off x="12989416" y="5263214"/>
            <a:ext cx="2876395" cy="3203460"/>
          </a:xfrm>
          <a:custGeom>
            <a:avLst/>
            <a:gdLst/>
            <a:ahLst/>
            <a:cxnLst/>
            <a:rect l="l" t="t" r="r" b="b"/>
            <a:pathLst>
              <a:path w="2876395" h="3203460">
                <a:moveTo>
                  <a:pt x="0" y="0"/>
                </a:moveTo>
                <a:lnTo>
                  <a:pt x="2876396" y="0"/>
                </a:lnTo>
                <a:lnTo>
                  <a:pt x="2876396" y="3203460"/>
                </a:lnTo>
                <a:lnTo>
                  <a:pt x="0" y="3203460"/>
                </a:lnTo>
                <a:lnTo>
                  <a:pt x="0" y="0"/>
                </a:lnTo>
                <a:close/>
              </a:path>
            </a:pathLst>
          </a:custGeom>
          <a:blipFill>
            <a:blip r:embed="rId18"/>
            <a:stretch>
              <a:fillRect t="-6118" b="-6118"/>
            </a:stretch>
          </a:blipFill>
        </p:spPr>
      </p:sp>
      <p:sp>
        <p:nvSpPr>
          <p:cNvPr id="64" name="Freeform 64"/>
          <p:cNvSpPr/>
          <p:nvPr/>
        </p:nvSpPr>
        <p:spPr>
          <a:xfrm>
            <a:off x="2194496" y="3870006"/>
            <a:ext cx="2480674" cy="2810230"/>
          </a:xfrm>
          <a:custGeom>
            <a:avLst/>
            <a:gdLst/>
            <a:ahLst/>
            <a:cxnLst/>
            <a:rect l="l" t="t" r="r" b="b"/>
            <a:pathLst>
              <a:path w="2480674" h="2810230">
                <a:moveTo>
                  <a:pt x="0" y="0"/>
                </a:moveTo>
                <a:lnTo>
                  <a:pt x="2480674" y="0"/>
                </a:lnTo>
                <a:lnTo>
                  <a:pt x="2480674" y="2810229"/>
                </a:lnTo>
                <a:lnTo>
                  <a:pt x="0" y="2810229"/>
                </a:lnTo>
                <a:lnTo>
                  <a:pt x="0" y="0"/>
                </a:lnTo>
                <a:close/>
              </a:path>
            </a:pathLst>
          </a:custGeom>
          <a:blipFill>
            <a:blip r:embed="rId19"/>
            <a:stretch>
              <a:fillRect t="-14278" r="-17929" b="-24521"/>
            </a:stretch>
          </a:blipFill>
        </p:spPr>
      </p:sp>
      <p:sp>
        <p:nvSpPr>
          <p:cNvPr id="65" name="Freeform 65"/>
          <p:cNvSpPr/>
          <p:nvPr/>
        </p:nvSpPr>
        <p:spPr>
          <a:xfrm>
            <a:off x="9709793" y="5275120"/>
            <a:ext cx="2761550" cy="3129559"/>
          </a:xfrm>
          <a:custGeom>
            <a:avLst/>
            <a:gdLst/>
            <a:ahLst/>
            <a:cxnLst/>
            <a:rect l="l" t="t" r="r" b="b"/>
            <a:pathLst>
              <a:path w="2761550" h="3129559">
                <a:moveTo>
                  <a:pt x="0" y="0"/>
                </a:moveTo>
                <a:lnTo>
                  <a:pt x="2761550" y="0"/>
                </a:lnTo>
                <a:lnTo>
                  <a:pt x="2761550" y="3129559"/>
                </a:lnTo>
                <a:lnTo>
                  <a:pt x="0" y="3129559"/>
                </a:lnTo>
                <a:lnTo>
                  <a:pt x="0" y="0"/>
                </a:lnTo>
                <a:close/>
              </a:path>
            </a:pathLst>
          </a:custGeom>
          <a:blipFill>
            <a:blip r:embed="rId20"/>
            <a:stretch>
              <a:fillRect t="-416"/>
            </a:stretch>
          </a:blipFill>
        </p:spPr>
      </p:sp>
      <p:sp>
        <p:nvSpPr>
          <p:cNvPr id="66" name="Freeform 66"/>
          <p:cNvSpPr/>
          <p:nvPr/>
        </p:nvSpPr>
        <p:spPr>
          <a:xfrm>
            <a:off x="9433568" y="1464891"/>
            <a:ext cx="3172376" cy="3060426"/>
          </a:xfrm>
          <a:custGeom>
            <a:avLst/>
            <a:gdLst/>
            <a:ahLst/>
            <a:cxnLst/>
            <a:rect l="l" t="t" r="r" b="b"/>
            <a:pathLst>
              <a:path w="3172376" h="3060426">
                <a:moveTo>
                  <a:pt x="0" y="0"/>
                </a:moveTo>
                <a:lnTo>
                  <a:pt x="3172376" y="0"/>
                </a:lnTo>
                <a:lnTo>
                  <a:pt x="3172376" y="3060426"/>
                </a:lnTo>
                <a:lnTo>
                  <a:pt x="0" y="3060426"/>
                </a:lnTo>
                <a:lnTo>
                  <a:pt x="0" y="0"/>
                </a:lnTo>
                <a:close/>
              </a:path>
            </a:pathLst>
          </a:custGeom>
          <a:blipFill>
            <a:blip r:embed="rId21"/>
            <a:stretch>
              <a:fillRect t="-8494" b="-8494"/>
            </a:stretch>
          </a:blipFill>
        </p:spPr>
      </p:sp>
      <p:sp>
        <p:nvSpPr>
          <p:cNvPr id="67" name="TextBox 67"/>
          <p:cNvSpPr txBox="1"/>
          <p:nvPr/>
        </p:nvSpPr>
        <p:spPr>
          <a:xfrm rot="-687492">
            <a:off x="18126175" y="6523588"/>
            <a:ext cx="2607871" cy="1296222"/>
          </a:xfrm>
          <a:prstGeom prst="rect">
            <a:avLst/>
          </a:prstGeom>
        </p:spPr>
        <p:txBody>
          <a:bodyPr lIns="0" tIns="0" rIns="0" bIns="0" rtlCol="0" anchor="t">
            <a:spAutoFit/>
          </a:bodyPr>
          <a:lstStyle/>
          <a:p>
            <a:pPr algn="ctr">
              <a:lnSpc>
                <a:spcPts val="5204"/>
              </a:lnSpc>
            </a:pPr>
            <a:r>
              <a:rPr lang="en-US" sz="3717">
                <a:solidFill>
                  <a:srgbClr val="1D376C"/>
                </a:solidFill>
                <a:latin typeface="Lulu Font TH"/>
                <a:ea typeface="Lulu Font TH"/>
                <a:cs typeface="Lulu Font TH"/>
                <a:sym typeface="Lulu Font TH"/>
              </a:rPr>
              <a:t>Let’s Learn English!</a:t>
            </a:r>
          </a:p>
        </p:txBody>
      </p:sp>
      <p:sp>
        <p:nvSpPr>
          <p:cNvPr id="68" name="TextBox 68"/>
          <p:cNvSpPr txBox="1"/>
          <p:nvPr/>
        </p:nvSpPr>
        <p:spPr>
          <a:xfrm>
            <a:off x="2356293" y="7190663"/>
            <a:ext cx="1418134"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Ms. Fawcett</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A - Co</a:t>
            </a:r>
          </a:p>
        </p:txBody>
      </p:sp>
      <p:sp>
        <p:nvSpPr>
          <p:cNvPr id="69" name="TextBox 69"/>
          <p:cNvSpPr txBox="1"/>
          <p:nvPr/>
        </p:nvSpPr>
        <p:spPr>
          <a:xfrm>
            <a:off x="13533698" y="8459366"/>
            <a:ext cx="2043034"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Dr. Brown</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V - Z</a:t>
            </a:r>
          </a:p>
        </p:txBody>
      </p:sp>
      <p:sp>
        <p:nvSpPr>
          <p:cNvPr id="70" name="TextBox 70"/>
          <p:cNvSpPr txBox="1"/>
          <p:nvPr/>
        </p:nvSpPr>
        <p:spPr>
          <a:xfrm>
            <a:off x="6704972" y="7190663"/>
            <a:ext cx="1134765"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Mrs. Levy</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Cr - H</a:t>
            </a:r>
          </a:p>
        </p:txBody>
      </p:sp>
      <p:sp>
        <p:nvSpPr>
          <p:cNvPr id="71" name="TextBox 71"/>
          <p:cNvSpPr txBox="1"/>
          <p:nvPr/>
        </p:nvSpPr>
        <p:spPr>
          <a:xfrm>
            <a:off x="10450805" y="4580472"/>
            <a:ext cx="1319808"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Ms. Branch</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I - Mal</a:t>
            </a:r>
          </a:p>
        </p:txBody>
      </p:sp>
      <p:sp>
        <p:nvSpPr>
          <p:cNvPr id="72" name="TextBox 72"/>
          <p:cNvSpPr txBox="1"/>
          <p:nvPr/>
        </p:nvSpPr>
        <p:spPr>
          <a:xfrm>
            <a:off x="13274252" y="4487217"/>
            <a:ext cx="2561927"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Mrs. Seymour-Gipson</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Mam - Pra</a:t>
            </a:r>
          </a:p>
        </p:txBody>
      </p:sp>
      <p:sp>
        <p:nvSpPr>
          <p:cNvPr id="73" name="TextBox 73"/>
          <p:cNvSpPr txBox="1"/>
          <p:nvPr/>
        </p:nvSpPr>
        <p:spPr>
          <a:xfrm>
            <a:off x="10450805" y="8459366"/>
            <a:ext cx="1645731" cy="656283"/>
          </a:xfrm>
          <a:prstGeom prst="rect">
            <a:avLst/>
          </a:prstGeom>
        </p:spPr>
        <p:txBody>
          <a:bodyPr lIns="0" tIns="0" rIns="0" bIns="0" rtlCol="0" anchor="t">
            <a:spAutoFit/>
          </a:bodyPr>
          <a:lstStyle/>
          <a:p>
            <a:pPr algn="ctr">
              <a:lnSpc>
                <a:spcPts val="2676"/>
              </a:lnSpc>
            </a:pPr>
            <a:r>
              <a:rPr lang="en-US" sz="1912" b="1">
                <a:solidFill>
                  <a:srgbClr val="1D376C"/>
                </a:solidFill>
                <a:latin typeface="Canva Sans Bold"/>
                <a:ea typeface="Canva Sans Bold"/>
                <a:cs typeface="Canva Sans Bold"/>
                <a:sym typeface="Canva Sans Bold"/>
              </a:rPr>
              <a:t>Ms. Drake</a:t>
            </a:r>
          </a:p>
          <a:p>
            <a:pPr algn="ctr">
              <a:lnSpc>
                <a:spcPts val="2676"/>
              </a:lnSpc>
              <a:spcBef>
                <a:spcPct val="0"/>
              </a:spcBef>
            </a:pPr>
            <a:r>
              <a:rPr lang="en-US" sz="1912" b="1">
                <a:solidFill>
                  <a:srgbClr val="1D376C"/>
                </a:solidFill>
                <a:latin typeface="Canva Sans Bold"/>
                <a:ea typeface="Canva Sans Bold"/>
                <a:cs typeface="Canva Sans Bold"/>
                <a:sym typeface="Canva Sans Bold"/>
              </a:rPr>
              <a:t>Pre - 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982589" y="2149075"/>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922960" y="2008416"/>
            <a:ext cx="5618721" cy="877925"/>
          </a:xfrm>
          <a:custGeom>
            <a:avLst/>
            <a:gdLst/>
            <a:ahLst/>
            <a:cxnLst/>
            <a:rect l="l" t="t" r="r" b="b"/>
            <a:pathLst>
              <a:path w="5618721" h="877925">
                <a:moveTo>
                  <a:pt x="0" y="0"/>
                </a:moveTo>
                <a:lnTo>
                  <a:pt x="5618722" y="0"/>
                </a:lnTo>
                <a:lnTo>
                  <a:pt x="5618722" y="877925"/>
                </a:lnTo>
                <a:lnTo>
                  <a:pt x="0" y="877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6696377" y="6234303"/>
            <a:ext cx="453167" cy="584732"/>
          </a:xfrm>
          <a:custGeom>
            <a:avLst/>
            <a:gdLst/>
            <a:ahLst/>
            <a:cxnLst/>
            <a:rect l="l" t="t" r="r" b="b"/>
            <a:pathLst>
              <a:path w="453167" h="584732">
                <a:moveTo>
                  <a:pt x="0" y="0"/>
                </a:moveTo>
                <a:lnTo>
                  <a:pt x="453167" y="0"/>
                </a:lnTo>
                <a:lnTo>
                  <a:pt x="453167" y="584732"/>
                </a:lnTo>
                <a:lnTo>
                  <a:pt x="0" y="5847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0" name="Freeform 50"/>
          <p:cNvSpPr/>
          <p:nvPr/>
        </p:nvSpPr>
        <p:spPr>
          <a:xfrm>
            <a:off x="6922960" y="3257083"/>
            <a:ext cx="453167" cy="584732"/>
          </a:xfrm>
          <a:custGeom>
            <a:avLst/>
            <a:gdLst/>
            <a:ahLst/>
            <a:cxnLst/>
            <a:rect l="l" t="t" r="r" b="b"/>
            <a:pathLst>
              <a:path w="453167" h="584732">
                <a:moveTo>
                  <a:pt x="0" y="0"/>
                </a:moveTo>
                <a:lnTo>
                  <a:pt x="453167" y="0"/>
                </a:lnTo>
                <a:lnTo>
                  <a:pt x="453167" y="584731"/>
                </a:lnTo>
                <a:lnTo>
                  <a:pt x="0" y="5847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1" name="TextBox 51"/>
          <p:cNvSpPr txBox="1"/>
          <p:nvPr/>
        </p:nvSpPr>
        <p:spPr>
          <a:xfrm>
            <a:off x="3442370" y="1954235"/>
            <a:ext cx="12901122" cy="1201236"/>
          </a:xfrm>
          <a:prstGeom prst="rect">
            <a:avLst/>
          </a:prstGeom>
        </p:spPr>
        <p:txBody>
          <a:bodyPr lIns="0" tIns="0" rIns="0" bIns="0" rtlCol="0" anchor="t">
            <a:spAutoFit/>
          </a:bodyPr>
          <a:lstStyle/>
          <a:p>
            <a:pPr algn="ctr">
              <a:lnSpc>
                <a:spcPts val="4446"/>
              </a:lnSpc>
            </a:pPr>
            <a:r>
              <a:rPr lang="en-US" sz="5701" spc="478">
                <a:solidFill>
                  <a:srgbClr val="000000"/>
                </a:solidFill>
                <a:latin typeface="Comic Sans"/>
                <a:ea typeface="Comic Sans"/>
                <a:cs typeface="Comic Sans"/>
                <a:sym typeface="Comic Sans"/>
              </a:rPr>
              <a:t>Confirm your choices using the Jot Form</a:t>
            </a:r>
          </a:p>
        </p:txBody>
      </p:sp>
      <p:sp>
        <p:nvSpPr>
          <p:cNvPr id="52" name="TextBox 52"/>
          <p:cNvSpPr txBox="1"/>
          <p:nvPr/>
        </p:nvSpPr>
        <p:spPr>
          <a:xfrm>
            <a:off x="4531573" y="3190408"/>
            <a:ext cx="10733239" cy="2866084"/>
          </a:xfrm>
          <a:prstGeom prst="rect">
            <a:avLst/>
          </a:prstGeom>
        </p:spPr>
        <p:txBody>
          <a:bodyPr lIns="0" tIns="0" rIns="0" bIns="0" rtlCol="0" anchor="t">
            <a:spAutoFit/>
          </a:bodyPr>
          <a:lstStyle/>
          <a:p>
            <a:pPr algn="ctr">
              <a:lnSpc>
                <a:spcPts val="5056"/>
              </a:lnSpc>
            </a:pPr>
            <a:r>
              <a:rPr lang="en-US" sz="3612" b="1">
                <a:solidFill>
                  <a:srgbClr val="000000"/>
                </a:solidFill>
                <a:latin typeface="Canva Sans Bold"/>
                <a:ea typeface="Canva Sans Bold"/>
                <a:cs typeface="Canva Sans Bold"/>
                <a:sym typeface="Canva Sans Bold"/>
              </a:rPr>
              <a:t>Special Course Form</a:t>
            </a:r>
            <a:r>
              <a:rPr lang="en-US" sz="3612">
                <a:solidFill>
                  <a:srgbClr val="000000"/>
                </a:solidFill>
                <a:latin typeface="Canva Sans"/>
                <a:ea typeface="Canva Sans"/>
                <a:cs typeface="Canva Sans"/>
                <a:sym typeface="Canva Sans"/>
              </a:rPr>
              <a:t> </a:t>
            </a:r>
          </a:p>
          <a:p>
            <a:pPr algn="ctr">
              <a:lnSpc>
                <a:spcPts val="4496"/>
              </a:lnSpc>
            </a:pPr>
            <a:r>
              <a:rPr lang="en-US" sz="3212">
                <a:solidFill>
                  <a:srgbClr val="000000"/>
                </a:solidFill>
                <a:latin typeface="Canva Sans"/>
                <a:ea typeface="Canva Sans"/>
                <a:cs typeface="Canva Sans"/>
                <a:sym typeface="Canva Sans"/>
              </a:rPr>
              <a:t>Use if you are unable to select a course that you have the prerequisites for:</a:t>
            </a:r>
          </a:p>
          <a:p>
            <a:pPr algn="ctr">
              <a:lnSpc>
                <a:spcPts val="4496"/>
              </a:lnSpc>
            </a:pPr>
            <a:r>
              <a:rPr lang="en-US" sz="3212" u="sng">
                <a:solidFill>
                  <a:srgbClr val="000000"/>
                </a:solidFill>
                <a:latin typeface="Canva Sans"/>
                <a:ea typeface="Canva Sans"/>
                <a:cs typeface="Canva Sans"/>
                <a:sym typeface="Canva Sans"/>
                <a:hlinkClick r:id="rId20" tooltip="https://form.jotform.com/243464884761165"/>
              </a:rPr>
              <a:t>https://form.jotform.com/243464884761165</a:t>
            </a:r>
          </a:p>
          <a:p>
            <a:pPr algn="ctr">
              <a:lnSpc>
                <a:spcPts val="4496"/>
              </a:lnSpc>
              <a:spcBef>
                <a:spcPct val="0"/>
              </a:spcBef>
            </a:pPr>
            <a:r>
              <a:rPr lang="en-US" sz="3212">
                <a:solidFill>
                  <a:srgbClr val="000000"/>
                </a:solidFill>
                <a:latin typeface="Canva Sans"/>
                <a:ea typeface="Canva Sans"/>
                <a:cs typeface="Canva Sans"/>
                <a:sym typeface="Canva Sans"/>
              </a:rPr>
              <a:t>  </a:t>
            </a:r>
          </a:p>
        </p:txBody>
      </p:sp>
      <p:sp>
        <p:nvSpPr>
          <p:cNvPr id="53" name="TextBox 53"/>
          <p:cNvSpPr txBox="1"/>
          <p:nvPr/>
        </p:nvSpPr>
        <p:spPr>
          <a:xfrm>
            <a:off x="4501363" y="6167628"/>
            <a:ext cx="11312434" cy="2942284"/>
          </a:xfrm>
          <a:prstGeom prst="rect">
            <a:avLst/>
          </a:prstGeom>
        </p:spPr>
        <p:txBody>
          <a:bodyPr lIns="0" tIns="0" rIns="0" bIns="0" rtlCol="0" anchor="t">
            <a:spAutoFit/>
          </a:bodyPr>
          <a:lstStyle/>
          <a:p>
            <a:pPr algn="ctr">
              <a:lnSpc>
                <a:spcPts val="5056"/>
              </a:lnSpc>
            </a:pPr>
            <a:r>
              <a:rPr lang="en-US" sz="3612" b="1">
                <a:solidFill>
                  <a:srgbClr val="000000"/>
                </a:solidFill>
                <a:latin typeface="Canva Sans Bold"/>
                <a:ea typeface="Canva Sans Bold"/>
                <a:cs typeface="Canva Sans Bold"/>
                <a:sym typeface="Canva Sans Bold"/>
              </a:rPr>
              <a:t>Parent Verification Form</a:t>
            </a:r>
          </a:p>
          <a:p>
            <a:pPr algn="ctr">
              <a:lnSpc>
                <a:spcPts val="4496"/>
              </a:lnSpc>
            </a:pPr>
            <a:r>
              <a:rPr lang="en-US" sz="3212">
                <a:solidFill>
                  <a:srgbClr val="000000"/>
                </a:solidFill>
                <a:latin typeface="Canva Sans"/>
                <a:ea typeface="Canva Sans"/>
                <a:cs typeface="Canva Sans"/>
                <a:sym typeface="Canva Sans"/>
              </a:rPr>
              <a:t>Use if you want to request any course changes during the Parent Verification Window:</a:t>
            </a:r>
          </a:p>
          <a:p>
            <a:pPr algn="ctr">
              <a:lnSpc>
                <a:spcPts val="5056"/>
              </a:lnSpc>
            </a:pPr>
            <a:r>
              <a:rPr lang="en-US" sz="3612">
                <a:solidFill>
                  <a:srgbClr val="000000"/>
                </a:solidFill>
                <a:latin typeface="Canva Sans"/>
                <a:ea typeface="Canva Sans"/>
                <a:cs typeface="Canva Sans"/>
                <a:sym typeface="Canva Sans"/>
              </a:rPr>
              <a:t> </a:t>
            </a:r>
            <a:r>
              <a:rPr lang="en-US" sz="3612" u="sng">
                <a:solidFill>
                  <a:srgbClr val="000000"/>
                </a:solidFill>
                <a:latin typeface="Canva Sans"/>
                <a:ea typeface="Canva Sans"/>
                <a:cs typeface="Canva Sans"/>
                <a:sym typeface="Canva Sans"/>
                <a:hlinkClick r:id="rId21" tooltip="https://form.jotform.com/250066338838160"/>
              </a:rPr>
              <a:t>https://form.jotform.com/250066338838160</a:t>
            </a:r>
          </a:p>
          <a:p>
            <a:pPr algn="ctr">
              <a:lnSpc>
                <a:spcPts val="4496"/>
              </a:lnSpc>
              <a:spcBef>
                <a:spcPct val="0"/>
              </a:spcBef>
            </a:pPr>
            <a:endParaRPr lang="en-US" sz="3612" u="sng">
              <a:solidFill>
                <a:srgbClr val="000000"/>
              </a:solidFill>
              <a:latin typeface="Canva Sans"/>
              <a:ea typeface="Canva Sans"/>
              <a:cs typeface="Canva Sans"/>
              <a:sym typeface="Canva Sans"/>
              <a:hlinkClick r:id="rId21" tooltip="https://form.jotform.com/25006633883816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52412" y="-1560702"/>
            <a:ext cx="640094" cy="6591723"/>
            <a:chOff x="0" y="0"/>
            <a:chExt cx="853458" cy="8788964"/>
          </a:xfrm>
        </p:grpSpPr>
        <p:grpSp>
          <p:nvGrpSpPr>
            <p:cNvPr id="17" name="Group 17"/>
            <p:cNvGrpSpPr/>
            <p:nvPr/>
          </p:nvGrpSpPr>
          <p:grpSpPr>
            <a:xfrm rot="6302">
              <a:off x="2666" y="776"/>
              <a:ext cx="848125" cy="1463275"/>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66" y="1465603"/>
              <a:ext cx="848125" cy="1463275"/>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66" y="2930431"/>
              <a:ext cx="848125" cy="1463275"/>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1" y="4395258"/>
              <a:ext cx="848125" cy="1463275"/>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66" y="5860085"/>
              <a:ext cx="848125" cy="1463275"/>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3992" y="7324913"/>
              <a:ext cx="848125" cy="1463275"/>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9142193" y="1747363"/>
            <a:ext cx="7194621" cy="7292903"/>
            <a:chOff x="0" y="0"/>
            <a:chExt cx="1916320" cy="1942497"/>
          </a:xfrm>
        </p:grpSpPr>
        <p:sp>
          <p:nvSpPr>
            <p:cNvPr id="55" name="Freeform 55"/>
            <p:cNvSpPr/>
            <p:nvPr/>
          </p:nvSpPr>
          <p:spPr>
            <a:xfrm>
              <a:off x="0" y="0"/>
              <a:ext cx="1916319" cy="1942497"/>
            </a:xfrm>
            <a:custGeom>
              <a:avLst/>
              <a:gdLst/>
              <a:ahLst/>
              <a:cxnLst/>
              <a:rect l="l" t="t" r="r" b="b"/>
              <a:pathLst>
                <a:path w="1916319" h="1942497">
                  <a:moveTo>
                    <a:pt x="0" y="0"/>
                  </a:moveTo>
                  <a:lnTo>
                    <a:pt x="1916319" y="0"/>
                  </a:lnTo>
                  <a:lnTo>
                    <a:pt x="1916319" y="1942497"/>
                  </a:lnTo>
                  <a:lnTo>
                    <a:pt x="0" y="1942497"/>
                  </a:lnTo>
                  <a:close/>
                </a:path>
              </a:pathLst>
            </a:custGeom>
            <a:solidFill>
              <a:srgbClr val="EFE6D5"/>
            </a:solidFill>
            <a:ln cap="sq">
              <a:noFill/>
              <a:prstDash val="solid"/>
              <a:miter/>
            </a:ln>
          </p:spPr>
        </p:sp>
        <p:sp>
          <p:nvSpPr>
            <p:cNvPr id="56" name="TextBox 56"/>
            <p:cNvSpPr txBox="1"/>
            <p:nvPr/>
          </p:nvSpPr>
          <p:spPr>
            <a:xfrm>
              <a:off x="0" y="-38100"/>
              <a:ext cx="1916320" cy="1980597"/>
            </a:xfrm>
            <a:prstGeom prst="rect">
              <a:avLst/>
            </a:prstGeom>
          </p:spPr>
          <p:txBody>
            <a:bodyPr lIns="54400" tIns="54400" rIns="54400" bIns="54400" rtlCol="0" anchor="ctr"/>
            <a:lstStyle/>
            <a:p>
              <a:pPr algn="ctr">
                <a:lnSpc>
                  <a:spcPts val="2660"/>
                </a:lnSpc>
              </a:pPr>
              <a:endParaRPr/>
            </a:p>
          </p:txBody>
        </p:sp>
      </p:grpSp>
      <p:grpSp>
        <p:nvGrpSpPr>
          <p:cNvPr id="57" name="Group 57"/>
          <p:cNvGrpSpPr/>
          <p:nvPr/>
        </p:nvGrpSpPr>
        <p:grpSpPr>
          <a:xfrm rot="6302">
            <a:off x="1692269" y="1764044"/>
            <a:ext cx="7219127" cy="7292858"/>
            <a:chOff x="0" y="0"/>
            <a:chExt cx="1922847" cy="1942485"/>
          </a:xfrm>
        </p:grpSpPr>
        <p:sp>
          <p:nvSpPr>
            <p:cNvPr id="58" name="Freeform 58"/>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9" name="TextBox 59"/>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60" name="Freeform 60"/>
          <p:cNvSpPr/>
          <p:nvPr/>
        </p:nvSpPr>
        <p:spPr>
          <a:xfrm>
            <a:off x="1776597" y="2329841"/>
            <a:ext cx="6145718" cy="6145718"/>
          </a:xfrm>
          <a:custGeom>
            <a:avLst/>
            <a:gdLst/>
            <a:ahLst/>
            <a:cxnLst/>
            <a:rect l="l" t="t" r="r" b="b"/>
            <a:pathLst>
              <a:path w="6145718" h="6145718">
                <a:moveTo>
                  <a:pt x="0" y="0"/>
                </a:moveTo>
                <a:lnTo>
                  <a:pt x="6145718" y="0"/>
                </a:lnTo>
                <a:lnTo>
                  <a:pt x="6145718" y="6145718"/>
                </a:lnTo>
                <a:lnTo>
                  <a:pt x="0" y="6145718"/>
                </a:lnTo>
                <a:lnTo>
                  <a:pt x="0" y="0"/>
                </a:lnTo>
                <a:close/>
              </a:path>
            </a:pathLst>
          </a:custGeom>
          <a:blipFill>
            <a:blip r:embed="rId10">
              <a:alphaModFix amt="55000"/>
              <a:extLst>
                <a:ext uri="{96DAC541-7B7A-43D3-8B79-37D633B846F1}">
                  <asvg:svgBlip xmlns:asvg="http://schemas.microsoft.com/office/drawing/2016/SVG/main" r:embed="rId11"/>
                </a:ext>
              </a:extLst>
            </a:blip>
            <a:stretch>
              <a:fillRect/>
            </a:stretch>
          </a:blipFill>
        </p:spPr>
      </p:sp>
      <p:sp>
        <p:nvSpPr>
          <p:cNvPr id="61" name="Freeform 61"/>
          <p:cNvSpPr/>
          <p:nvPr/>
        </p:nvSpPr>
        <p:spPr>
          <a:xfrm>
            <a:off x="9666644" y="2320956"/>
            <a:ext cx="6145718" cy="6145718"/>
          </a:xfrm>
          <a:custGeom>
            <a:avLst/>
            <a:gdLst/>
            <a:ahLst/>
            <a:cxnLst/>
            <a:rect l="l" t="t" r="r" b="b"/>
            <a:pathLst>
              <a:path w="6145718" h="6145718">
                <a:moveTo>
                  <a:pt x="0" y="0"/>
                </a:moveTo>
                <a:lnTo>
                  <a:pt x="6145718" y="0"/>
                </a:lnTo>
                <a:lnTo>
                  <a:pt x="6145718" y="6145718"/>
                </a:lnTo>
                <a:lnTo>
                  <a:pt x="0" y="6145718"/>
                </a:lnTo>
                <a:lnTo>
                  <a:pt x="0" y="0"/>
                </a:lnTo>
                <a:close/>
              </a:path>
            </a:pathLst>
          </a:custGeom>
          <a:blipFill>
            <a:blip r:embed="rId10">
              <a:alphaModFix amt="55000"/>
              <a:extLst>
                <a:ext uri="{96DAC541-7B7A-43D3-8B79-37D633B846F1}">
                  <asvg:svgBlip xmlns:asvg="http://schemas.microsoft.com/office/drawing/2016/SVG/main" r:embed="rId11"/>
                </a:ext>
              </a:extLst>
            </a:blip>
            <a:stretch>
              <a:fillRect/>
            </a:stretch>
          </a:blipFill>
        </p:spPr>
      </p:sp>
      <p:sp>
        <p:nvSpPr>
          <p:cNvPr id="62" name="Freeform 62"/>
          <p:cNvSpPr/>
          <p:nvPr/>
        </p:nvSpPr>
        <p:spPr>
          <a:xfrm>
            <a:off x="8621415" y="2536712"/>
            <a:ext cx="812153" cy="5960755"/>
          </a:xfrm>
          <a:custGeom>
            <a:avLst/>
            <a:gdLst/>
            <a:ahLst/>
            <a:cxnLst/>
            <a:rect l="l" t="t" r="r" b="b"/>
            <a:pathLst>
              <a:path w="812153" h="5960755">
                <a:moveTo>
                  <a:pt x="0" y="0"/>
                </a:moveTo>
                <a:lnTo>
                  <a:pt x="812153" y="0"/>
                </a:lnTo>
                <a:lnTo>
                  <a:pt x="812153" y="5960754"/>
                </a:lnTo>
                <a:lnTo>
                  <a:pt x="0" y="5960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63" name="Freeform 63"/>
          <p:cNvSpPr/>
          <p:nvPr/>
        </p:nvSpPr>
        <p:spPr>
          <a:xfrm>
            <a:off x="10170465" y="2717129"/>
            <a:ext cx="5138077" cy="5780337"/>
          </a:xfrm>
          <a:custGeom>
            <a:avLst/>
            <a:gdLst/>
            <a:ahLst/>
            <a:cxnLst/>
            <a:rect l="l" t="t" r="r" b="b"/>
            <a:pathLst>
              <a:path w="5138077" h="5780337">
                <a:moveTo>
                  <a:pt x="0" y="0"/>
                </a:moveTo>
                <a:lnTo>
                  <a:pt x="5138077" y="0"/>
                </a:lnTo>
                <a:lnTo>
                  <a:pt x="5138077" y="5780337"/>
                </a:lnTo>
                <a:lnTo>
                  <a:pt x="0" y="5780337"/>
                </a:lnTo>
                <a:lnTo>
                  <a:pt x="0" y="0"/>
                </a:lnTo>
                <a:close/>
              </a:path>
            </a:pathLst>
          </a:custGeom>
          <a:blipFill>
            <a:blip r:embed="rId14"/>
            <a:stretch>
              <a:fillRect/>
            </a:stretch>
          </a:blipFill>
        </p:spPr>
      </p:sp>
      <p:sp>
        <p:nvSpPr>
          <p:cNvPr id="64" name="TextBox 64"/>
          <p:cNvSpPr txBox="1"/>
          <p:nvPr/>
        </p:nvSpPr>
        <p:spPr>
          <a:xfrm>
            <a:off x="2222602" y="3238990"/>
            <a:ext cx="6145718" cy="869644"/>
          </a:xfrm>
          <a:prstGeom prst="rect">
            <a:avLst/>
          </a:prstGeom>
        </p:spPr>
        <p:txBody>
          <a:bodyPr lIns="0" tIns="0" rIns="0" bIns="0" rtlCol="0" anchor="t">
            <a:spAutoFit/>
          </a:bodyPr>
          <a:lstStyle/>
          <a:p>
            <a:pPr algn="ctr">
              <a:lnSpc>
                <a:spcPts val="3516"/>
              </a:lnSpc>
            </a:pPr>
            <a:r>
              <a:rPr lang="en-US" sz="2512" b="1">
                <a:solidFill>
                  <a:srgbClr val="1D376C"/>
                </a:solidFill>
                <a:latin typeface="Canva Sans Bold"/>
                <a:ea typeface="Canva Sans Bold"/>
                <a:cs typeface="Canva Sans Bold"/>
                <a:sym typeface="Canva Sans Bold"/>
              </a:rPr>
              <a:t>January 27 - February 14</a:t>
            </a:r>
          </a:p>
          <a:p>
            <a:pPr algn="ctr">
              <a:lnSpc>
                <a:spcPts val="3516"/>
              </a:lnSpc>
              <a:spcBef>
                <a:spcPct val="0"/>
              </a:spcBef>
            </a:pPr>
            <a:r>
              <a:rPr lang="en-US" sz="2512">
                <a:solidFill>
                  <a:srgbClr val="1D376C"/>
                </a:solidFill>
                <a:latin typeface="Canva Sans"/>
                <a:ea typeface="Canva Sans"/>
                <a:cs typeface="Canva Sans"/>
                <a:sym typeface="Canva Sans"/>
              </a:rPr>
              <a:t>SchooLinks opens for course requests</a:t>
            </a:r>
          </a:p>
        </p:txBody>
      </p:sp>
      <p:sp>
        <p:nvSpPr>
          <p:cNvPr id="65" name="TextBox 65"/>
          <p:cNvSpPr txBox="1"/>
          <p:nvPr/>
        </p:nvSpPr>
        <p:spPr>
          <a:xfrm>
            <a:off x="2222602" y="6520146"/>
            <a:ext cx="6145718" cy="869644"/>
          </a:xfrm>
          <a:prstGeom prst="rect">
            <a:avLst/>
          </a:prstGeom>
        </p:spPr>
        <p:txBody>
          <a:bodyPr lIns="0" tIns="0" rIns="0" bIns="0" rtlCol="0" anchor="t">
            <a:spAutoFit/>
          </a:bodyPr>
          <a:lstStyle/>
          <a:p>
            <a:pPr algn="ctr">
              <a:lnSpc>
                <a:spcPts val="3516"/>
              </a:lnSpc>
            </a:pPr>
            <a:r>
              <a:rPr lang="en-US" sz="2512" b="1">
                <a:solidFill>
                  <a:srgbClr val="1D376C"/>
                </a:solidFill>
                <a:latin typeface="Canva Sans Bold"/>
                <a:ea typeface="Canva Sans Bold"/>
                <a:cs typeface="Canva Sans Bold"/>
                <a:sym typeface="Canva Sans Bold"/>
              </a:rPr>
              <a:t>March 3 - 7</a:t>
            </a:r>
          </a:p>
          <a:p>
            <a:pPr algn="ctr">
              <a:lnSpc>
                <a:spcPts val="3516"/>
              </a:lnSpc>
              <a:spcBef>
                <a:spcPct val="0"/>
              </a:spcBef>
            </a:pPr>
            <a:r>
              <a:rPr lang="en-US" sz="2512">
                <a:solidFill>
                  <a:srgbClr val="1D376C"/>
                </a:solidFill>
                <a:latin typeface="Canva Sans"/>
                <a:ea typeface="Canva Sans"/>
                <a:cs typeface="Canva Sans"/>
                <a:sym typeface="Canva Sans"/>
              </a:rPr>
              <a:t>Skyward Parent Course Verification</a:t>
            </a:r>
          </a:p>
        </p:txBody>
      </p:sp>
      <p:sp>
        <p:nvSpPr>
          <p:cNvPr id="66" name="TextBox 66"/>
          <p:cNvSpPr txBox="1"/>
          <p:nvPr/>
        </p:nvSpPr>
        <p:spPr>
          <a:xfrm>
            <a:off x="2097542" y="4523061"/>
            <a:ext cx="6145718" cy="1702128"/>
          </a:xfrm>
          <a:prstGeom prst="rect">
            <a:avLst/>
          </a:prstGeom>
        </p:spPr>
        <p:txBody>
          <a:bodyPr lIns="0" tIns="0" rIns="0" bIns="0" rtlCol="0" anchor="t">
            <a:spAutoFit/>
          </a:bodyPr>
          <a:lstStyle/>
          <a:p>
            <a:pPr algn="ctr">
              <a:lnSpc>
                <a:spcPts val="3516"/>
              </a:lnSpc>
            </a:pPr>
            <a:r>
              <a:rPr lang="en-US" sz="2512" b="1">
                <a:solidFill>
                  <a:srgbClr val="1D376C"/>
                </a:solidFill>
                <a:latin typeface="Canva Sans Bold"/>
                <a:ea typeface="Canva Sans Bold"/>
                <a:cs typeface="Canva Sans Bold"/>
                <a:sym typeface="Canva Sans Bold"/>
              </a:rPr>
              <a:t>February 17 - 28</a:t>
            </a:r>
          </a:p>
          <a:p>
            <a:pPr algn="ctr">
              <a:lnSpc>
                <a:spcPts val="3516"/>
              </a:lnSpc>
            </a:pPr>
            <a:r>
              <a:rPr lang="en-US" sz="2512">
                <a:solidFill>
                  <a:srgbClr val="1D376C"/>
                </a:solidFill>
                <a:latin typeface="Canva Sans"/>
                <a:ea typeface="Canva Sans"/>
                <a:cs typeface="Canva Sans"/>
                <a:sym typeface="Canva Sans"/>
              </a:rPr>
              <a:t>Student course request cleanup </a:t>
            </a:r>
          </a:p>
          <a:p>
            <a:pPr algn="ctr">
              <a:lnSpc>
                <a:spcPts val="3516"/>
              </a:lnSpc>
            </a:pPr>
            <a:r>
              <a:rPr lang="en-US" sz="2512">
                <a:solidFill>
                  <a:srgbClr val="1D376C"/>
                </a:solidFill>
                <a:latin typeface="Canva Sans"/>
                <a:ea typeface="Canva Sans"/>
                <a:cs typeface="Canva Sans"/>
                <a:sym typeface="Canva Sans"/>
              </a:rPr>
              <a:t>by CHS Counselors</a:t>
            </a:r>
          </a:p>
          <a:p>
            <a:pPr algn="ctr">
              <a:lnSpc>
                <a:spcPts val="3096"/>
              </a:lnSpc>
              <a:spcBef>
                <a:spcPct val="0"/>
              </a:spcBef>
            </a:pPr>
            <a:r>
              <a:rPr lang="en-US" sz="2212" i="1">
                <a:solidFill>
                  <a:srgbClr val="1D376C"/>
                </a:solidFill>
                <a:latin typeface="Canva Sans Italics"/>
                <a:ea typeface="Canva Sans Italics"/>
                <a:cs typeface="Canva Sans Italics"/>
                <a:sym typeface="Canva Sans Italics"/>
              </a:rPr>
              <a:t>(no action needed from students)</a:t>
            </a:r>
          </a:p>
        </p:txBody>
      </p:sp>
      <p:sp>
        <p:nvSpPr>
          <p:cNvPr id="67" name="TextBox 67"/>
          <p:cNvSpPr txBox="1"/>
          <p:nvPr/>
        </p:nvSpPr>
        <p:spPr>
          <a:xfrm>
            <a:off x="1992903" y="2254281"/>
            <a:ext cx="6654105" cy="1100718"/>
          </a:xfrm>
          <a:prstGeom prst="rect">
            <a:avLst/>
          </a:prstGeom>
        </p:spPr>
        <p:txBody>
          <a:bodyPr lIns="0" tIns="0" rIns="0" bIns="0" rtlCol="0" anchor="t">
            <a:spAutoFit/>
          </a:bodyPr>
          <a:lstStyle/>
          <a:p>
            <a:pPr algn="ctr">
              <a:lnSpc>
                <a:spcPts val="4628"/>
              </a:lnSpc>
            </a:pPr>
            <a:r>
              <a:rPr lang="en-US" sz="3305">
                <a:solidFill>
                  <a:srgbClr val="1D376C"/>
                </a:solidFill>
                <a:latin typeface="Comic Sans"/>
                <a:ea typeface="Comic Sans"/>
                <a:cs typeface="Comic Sans"/>
                <a:sym typeface="Comic Sans"/>
              </a:rPr>
              <a:t>COURSE SELECTION TIMELINE</a:t>
            </a:r>
          </a:p>
          <a:p>
            <a:pPr algn="ctr">
              <a:lnSpc>
                <a:spcPts val="4232"/>
              </a:lnSpc>
              <a:spcBef>
                <a:spcPct val="0"/>
              </a:spcBef>
            </a:pPr>
            <a:endParaRPr lang="en-US" sz="3305">
              <a:solidFill>
                <a:srgbClr val="1D376C"/>
              </a:solidFill>
              <a:latin typeface="Comic Sans"/>
              <a:ea typeface="Comic Sans"/>
              <a:cs typeface="Comic Sans"/>
              <a:sym typeface="Comic Sans"/>
            </a:endParaRPr>
          </a:p>
        </p:txBody>
      </p:sp>
      <p:sp>
        <p:nvSpPr>
          <p:cNvPr id="68" name="TextBox 68"/>
          <p:cNvSpPr txBox="1"/>
          <p:nvPr/>
        </p:nvSpPr>
        <p:spPr>
          <a:xfrm>
            <a:off x="2247097" y="7909946"/>
            <a:ext cx="6145718" cy="869644"/>
          </a:xfrm>
          <a:prstGeom prst="rect">
            <a:avLst/>
          </a:prstGeom>
        </p:spPr>
        <p:txBody>
          <a:bodyPr lIns="0" tIns="0" rIns="0" bIns="0" rtlCol="0" anchor="t">
            <a:spAutoFit/>
          </a:bodyPr>
          <a:lstStyle/>
          <a:p>
            <a:pPr algn="ctr">
              <a:lnSpc>
                <a:spcPts val="3516"/>
              </a:lnSpc>
            </a:pPr>
            <a:r>
              <a:rPr lang="en-US" sz="2512" b="1">
                <a:solidFill>
                  <a:srgbClr val="1D376C"/>
                </a:solidFill>
                <a:latin typeface="Canva Sans Bold"/>
                <a:ea typeface="Canva Sans Bold"/>
                <a:cs typeface="Canva Sans Bold"/>
                <a:sym typeface="Canva Sans Bold"/>
              </a:rPr>
              <a:t>March 24, 2025</a:t>
            </a:r>
          </a:p>
          <a:p>
            <a:pPr algn="ctr">
              <a:lnSpc>
                <a:spcPts val="3516"/>
              </a:lnSpc>
              <a:spcBef>
                <a:spcPct val="0"/>
              </a:spcBef>
            </a:pPr>
            <a:r>
              <a:rPr lang="en-US" sz="2512">
                <a:solidFill>
                  <a:srgbClr val="1D376C"/>
                </a:solidFill>
                <a:latin typeface="Canva Sans"/>
                <a:ea typeface="Canva Sans"/>
                <a:cs typeface="Canva Sans"/>
                <a:sym typeface="Canva Sans"/>
              </a:rPr>
              <a:t>Begin building the Master Schedule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a:off x="15993413" y="1819467"/>
            <a:ext cx="700159" cy="7210282"/>
            <a:chOff x="0" y="0"/>
            <a:chExt cx="933546" cy="9613709"/>
          </a:xfrm>
        </p:grpSpPr>
        <p:grpSp>
          <p:nvGrpSpPr>
            <p:cNvPr id="20" name="Group 20"/>
            <p:cNvGrpSpPr/>
            <p:nvPr/>
          </p:nvGrpSpPr>
          <p:grpSpPr>
            <a:xfrm rot="6302">
              <a:off x="2917" y="849"/>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1603134"/>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3205419"/>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1466" y="4807704"/>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2917" y="6409988"/>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4367" y="8012273"/>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564227" y="1658786"/>
            <a:ext cx="5618721" cy="877925"/>
          </a:xfrm>
          <a:custGeom>
            <a:avLst/>
            <a:gdLst/>
            <a:ahLst/>
            <a:cxnLst/>
            <a:rect l="l" t="t" r="r" b="b"/>
            <a:pathLst>
              <a:path w="5618721" h="877925">
                <a:moveTo>
                  <a:pt x="0" y="0"/>
                </a:moveTo>
                <a:lnTo>
                  <a:pt x="5618721" y="0"/>
                </a:lnTo>
                <a:lnTo>
                  <a:pt x="5618721" y="877926"/>
                </a:lnTo>
                <a:lnTo>
                  <a:pt x="0" y="8779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Freeform 46"/>
          <p:cNvSpPr/>
          <p:nvPr/>
        </p:nvSpPr>
        <p:spPr>
          <a:xfrm rot="5083040">
            <a:off x="9016875" y="6482570"/>
            <a:ext cx="1868417" cy="1995639"/>
          </a:xfrm>
          <a:custGeom>
            <a:avLst/>
            <a:gdLst/>
            <a:ahLst/>
            <a:cxnLst/>
            <a:rect l="l" t="t" r="r" b="b"/>
            <a:pathLst>
              <a:path w="1868417" h="1995639">
                <a:moveTo>
                  <a:pt x="0" y="0"/>
                </a:moveTo>
                <a:lnTo>
                  <a:pt x="1868417" y="0"/>
                </a:lnTo>
                <a:lnTo>
                  <a:pt x="1868417" y="1995639"/>
                </a:lnTo>
                <a:lnTo>
                  <a:pt x="0" y="199563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7" name="Freeform 47"/>
          <p:cNvSpPr/>
          <p:nvPr/>
        </p:nvSpPr>
        <p:spPr>
          <a:xfrm>
            <a:off x="6323925" y="2725734"/>
            <a:ext cx="6099324" cy="6117531"/>
          </a:xfrm>
          <a:custGeom>
            <a:avLst/>
            <a:gdLst/>
            <a:ahLst/>
            <a:cxnLst/>
            <a:rect l="l" t="t" r="r" b="b"/>
            <a:pathLst>
              <a:path w="6099324" h="6117531">
                <a:moveTo>
                  <a:pt x="0" y="0"/>
                </a:moveTo>
                <a:lnTo>
                  <a:pt x="6099325" y="0"/>
                </a:lnTo>
                <a:lnTo>
                  <a:pt x="6099325" y="6117531"/>
                </a:lnTo>
                <a:lnTo>
                  <a:pt x="0" y="6117531"/>
                </a:lnTo>
                <a:lnTo>
                  <a:pt x="0" y="0"/>
                </a:lnTo>
                <a:close/>
              </a:path>
            </a:pathLst>
          </a:custGeom>
          <a:blipFill>
            <a:blip r:embed="rId16"/>
            <a:stretch>
              <a:fillRect/>
            </a:stretch>
          </a:blipFill>
        </p:spPr>
      </p:sp>
      <p:sp>
        <p:nvSpPr>
          <p:cNvPr id="48" name="TextBox 48"/>
          <p:cNvSpPr txBox="1"/>
          <p:nvPr/>
        </p:nvSpPr>
        <p:spPr>
          <a:xfrm>
            <a:off x="6463259" y="1877861"/>
            <a:ext cx="5361482" cy="659694"/>
          </a:xfrm>
          <a:prstGeom prst="rect">
            <a:avLst/>
          </a:prstGeom>
        </p:spPr>
        <p:txBody>
          <a:bodyPr lIns="0" tIns="0" rIns="0" bIns="0" rtlCol="0" anchor="t">
            <a:spAutoFit/>
          </a:bodyPr>
          <a:lstStyle/>
          <a:p>
            <a:pPr algn="ctr">
              <a:lnSpc>
                <a:spcPts val="4446"/>
              </a:lnSpc>
            </a:pPr>
            <a:r>
              <a:rPr lang="en-US" sz="5701" b="1" spc="478">
                <a:solidFill>
                  <a:srgbClr val="1D376C"/>
                </a:solidFill>
                <a:latin typeface="The Seasons Bold"/>
                <a:ea typeface="The Seasons Bold"/>
                <a:cs typeface="The Seasons Bold"/>
                <a:sym typeface="The Seasons Bold"/>
              </a:rPr>
              <a:t>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52412" y="-1560702"/>
            <a:ext cx="640094" cy="6591723"/>
            <a:chOff x="0" y="0"/>
            <a:chExt cx="853458" cy="8788964"/>
          </a:xfrm>
        </p:grpSpPr>
        <p:grpSp>
          <p:nvGrpSpPr>
            <p:cNvPr id="17" name="Group 17"/>
            <p:cNvGrpSpPr/>
            <p:nvPr/>
          </p:nvGrpSpPr>
          <p:grpSpPr>
            <a:xfrm rot="6302">
              <a:off x="2666" y="776"/>
              <a:ext cx="848125" cy="1463275"/>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66" y="1465603"/>
              <a:ext cx="848125" cy="1463275"/>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66" y="2930431"/>
              <a:ext cx="848125" cy="1463275"/>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1" y="4395258"/>
              <a:ext cx="848125" cy="1463275"/>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66" y="5860085"/>
              <a:ext cx="848125" cy="1463275"/>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3992" y="7324913"/>
              <a:ext cx="848125" cy="1463275"/>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9142193" y="1747363"/>
            <a:ext cx="7194621" cy="7292903"/>
            <a:chOff x="0" y="0"/>
            <a:chExt cx="1916320" cy="1942497"/>
          </a:xfrm>
        </p:grpSpPr>
        <p:sp>
          <p:nvSpPr>
            <p:cNvPr id="55" name="Freeform 55"/>
            <p:cNvSpPr/>
            <p:nvPr/>
          </p:nvSpPr>
          <p:spPr>
            <a:xfrm>
              <a:off x="0" y="0"/>
              <a:ext cx="1916319" cy="1942497"/>
            </a:xfrm>
            <a:custGeom>
              <a:avLst/>
              <a:gdLst/>
              <a:ahLst/>
              <a:cxnLst/>
              <a:rect l="l" t="t" r="r" b="b"/>
              <a:pathLst>
                <a:path w="1916319" h="1942497">
                  <a:moveTo>
                    <a:pt x="0" y="0"/>
                  </a:moveTo>
                  <a:lnTo>
                    <a:pt x="1916319" y="0"/>
                  </a:lnTo>
                  <a:lnTo>
                    <a:pt x="1916319" y="1942497"/>
                  </a:lnTo>
                  <a:lnTo>
                    <a:pt x="0" y="1942497"/>
                  </a:lnTo>
                  <a:close/>
                </a:path>
              </a:pathLst>
            </a:custGeom>
            <a:solidFill>
              <a:srgbClr val="EFE6D5"/>
            </a:solidFill>
            <a:ln cap="sq">
              <a:noFill/>
              <a:prstDash val="solid"/>
              <a:miter/>
            </a:ln>
          </p:spPr>
        </p:sp>
        <p:sp>
          <p:nvSpPr>
            <p:cNvPr id="56" name="TextBox 56"/>
            <p:cNvSpPr txBox="1"/>
            <p:nvPr/>
          </p:nvSpPr>
          <p:spPr>
            <a:xfrm>
              <a:off x="0" y="-38100"/>
              <a:ext cx="1916320" cy="1980597"/>
            </a:xfrm>
            <a:prstGeom prst="rect">
              <a:avLst/>
            </a:prstGeom>
          </p:spPr>
          <p:txBody>
            <a:bodyPr lIns="54400" tIns="54400" rIns="54400" bIns="54400" rtlCol="0" anchor="ctr"/>
            <a:lstStyle/>
            <a:p>
              <a:pPr algn="ctr">
                <a:lnSpc>
                  <a:spcPts val="2660"/>
                </a:lnSpc>
              </a:pPr>
              <a:endParaRPr/>
            </a:p>
          </p:txBody>
        </p:sp>
      </p:grpSp>
      <p:grpSp>
        <p:nvGrpSpPr>
          <p:cNvPr id="57" name="Group 57"/>
          <p:cNvGrpSpPr/>
          <p:nvPr/>
        </p:nvGrpSpPr>
        <p:grpSpPr>
          <a:xfrm rot="6302">
            <a:off x="1692269" y="1764044"/>
            <a:ext cx="7219127" cy="7292858"/>
            <a:chOff x="0" y="0"/>
            <a:chExt cx="1922847" cy="1942485"/>
          </a:xfrm>
        </p:grpSpPr>
        <p:sp>
          <p:nvSpPr>
            <p:cNvPr id="58" name="Freeform 58"/>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9" name="TextBox 59"/>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60" name="Freeform 60"/>
          <p:cNvSpPr/>
          <p:nvPr/>
        </p:nvSpPr>
        <p:spPr>
          <a:xfrm>
            <a:off x="2097542"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55000"/>
              <a:extLst>
                <a:ext uri="{96DAC541-7B7A-43D3-8B79-37D633B846F1}">
                  <asvg:svgBlip xmlns:asvg="http://schemas.microsoft.com/office/drawing/2016/SVG/main" r:embed="rId11"/>
                </a:ext>
              </a:extLst>
            </a:blip>
            <a:stretch>
              <a:fillRect/>
            </a:stretch>
          </a:blipFill>
        </p:spPr>
      </p:sp>
      <p:sp>
        <p:nvSpPr>
          <p:cNvPr id="61" name="Freeform 61"/>
          <p:cNvSpPr/>
          <p:nvPr/>
        </p:nvSpPr>
        <p:spPr>
          <a:xfrm>
            <a:off x="9751907"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55000"/>
              <a:extLst>
                <a:ext uri="{96DAC541-7B7A-43D3-8B79-37D633B846F1}">
                  <asvg:svgBlip xmlns:asvg="http://schemas.microsoft.com/office/drawing/2016/SVG/main" r:embed="rId11"/>
                </a:ext>
              </a:extLst>
            </a:blip>
            <a:stretch>
              <a:fillRect/>
            </a:stretch>
          </a:blipFill>
        </p:spPr>
      </p:sp>
      <p:sp>
        <p:nvSpPr>
          <p:cNvPr id="62" name="Freeform 62"/>
          <p:cNvSpPr/>
          <p:nvPr/>
        </p:nvSpPr>
        <p:spPr>
          <a:xfrm>
            <a:off x="2800265" y="3624128"/>
            <a:ext cx="4544388" cy="4873338"/>
          </a:xfrm>
          <a:custGeom>
            <a:avLst/>
            <a:gdLst/>
            <a:ahLst/>
            <a:cxnLst/>
            <a:rect l="l" t="t" r="r" b="b"/>
            <a:pathLst>
              <a:path w="4544388" h="4873338">
                <a:moveTo>
                  <a:pt x="0" y="0"/>
                </a:moveTo>
                <a:lnTo>
                  <a:pt x="4544388" y="0"/>
                </a:lnTo>
                <a:lnTo>
                  <a:pt x="4544388" y="4873338"/>
                </a:lnTo>
                <a:lnTo>
                  <a:pt x="0" y="48733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63" name="Freeform 63"/>
          <p:cNvSpPr/>
          <p:nvPr/>
        </p:nvSpPr>
        <p:spPr>
          <a:xfrm rot="-724898">
            <a:off x="5111694" y="2792560"/>
            <a:ext cx="2301999" cy="2536638"/>
          </a:xfrm>
          <a:custGeom>
            <a:avLst/>
            <a:gdLst/>
            <a:ahLst/>
            <a:cxnLst/>
            <a:rect l="l" t="t" r="r" b="b"/>
            <a:pathLst>
              <a:path w="2301999" h="2536638">
                <a:moveTo>
                  <a:pt x="0" y="0"/>
                </a:moveTo>
                <a:lnTo>
                  <a:pt x="2301999" y="0"/>
                </a:lnTo>
                <a:lnTo>
                  <a:pt x="2301999" y="2536638"/>
                </a:lnTo>
                <a:lnTo>
                  <a:pt x="0" y="253663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64" name="Freeform 64"/>
          <p:cNvSpPr/>
          <p:nvPr/>
        </p:nvSpPr>
        <p:spPr>
          <a:xfrm>
            <a:off x="8621415" y="2536712"/>
            <a:ext cx="812153" cy="5960755"/>
          </a:xfrm>
          <a:custGeom>
            <a:avLst/>
            <a:gdLst/>
            <a:ahLst/>
            <a:cxnLst/>
            <a:rect l="l" t="t" r="r" b="b"/>
            <a:pathLst>
              <a:path w="812153" h="5960755">
                <a:moveTo>
                  <a:pt x="0" y="0"/>
                </a:moveTo>
                <a:lnTo>
                  <a:pt x="812153" y="0"/>
                </a:lnTo>
                <a:lnTo>
                  <a:pt x="812153" y="5960754"/>
                </a:lnTo>
                <a:lnTo>
                  <a:pt x="0" y="59607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65" name="TextBox 65"/>
          <p:cNvSpPr txBox="1"/>
          <p:nvPr/>
        </p:nvSpPr>
        <p:spPr>
          <a:xfrm>
            <a:off x="2429088" y="3660371"/>
            <a:ext cx="5745487" cy="3633248"/>
          </a:xfrm>
          <a:prstGeom prst="rect">
            <a:avLst/>
          </a:prstGeom>
        </p:spPr>
        <p:txBody>
          <a:bodyPr lIns="0" tIns="0" rIns="0" bIns="0" rtlCol="0" anchor="t">
            <a:spAutoFit/>
          </a:bodyPr>
          <a:lstStyle/>
          <a:p>
            <a:pPr algn="ctr">
              <a:lnSpc>
                <a:spcPts val="14241"/>
              </a:lnSpc>
            </a:pPr>
            <a:r>
              <a:rPr lang="en-US" sz="12715" spc="1068">
                <a:solidFill>
                  <a:srgbClr val="1D376C"/>
                </a:solidFill>
                <a:latin typeface="Comic Sans"/>
                <a:ea typeface="Comic Sans"/>
                <a:cs typeface="Comic Sans"/>
                <a:sym typeface="Comic Sans"/>
              </a:rPr>
              <a:t>Thank You</a:t>
            </a:r>
          </a:p>
        </p:txBody>
      </p:sp>
      <p:sp>
        <p:nvSpPr>
          <p:cNvPr id="66" name="Freeform 66"/>
          <p:cNvSpPr/>
          <p:nvPr/>
        </p:nvSpPr>
        <p:spPr>
          <a:xfrm>
            <a:off x="9503859" y="2055206"/>
            <a:ext cx="6489554" cy="5189775"/>
          </a:xfrm>
          <a:custGeom>
            <a:avLst/>
            <a:gdLst/>
            <a:ahLst/>
            <a:cxnLst/>
            <a:rect l="l" t="t" r="r" b="b"/>
            <a:pathLst>
              <a:path w="6489554" h="5189775">
                <a:moveTo>
                  <a:pt x="0" y="0"/>
                </a:moveTo>
                <a:lnTo>
                  <a:pt x="6489554" y="0"/>
                </a:lnTo>
                <a:lnTo>
                  <a:pt x="6489554" y="5189776"/>
                </a:lnTo>
                <a:lnTo>
                  <a:pt x="0" y="5189776"/>
                </a:lnTo>
                <a:lnTo>
                  <a:pt x="0" y="0"/>
                </a:lnTo>
                <a:close/>
              </a:path>
            </a:pathLst>
          </a:custGeom>
          <a:blipFill>
            <a:blip r:embed="rId18"/>
            <a:stretch>
              <a:fillRect l="-16923" r="-25247"/>
            </a:stretch>
          </a:blipFill>
        </p:spPr>
      </p:sp>
      <p:sp>
        <p:nvSpPr>
          <p:cNvPr id="67" name="TextBox 67"/>
          <p:cNvSpPr txBox="1"/>
          <p:nvPr/>
        </p:nvSpPr>
        <p:spPr>
          <a:xfrm>
            <a:off x="9485593" y="7504363"/>
            <a:ext cx="6507820" cy="1144599"/>
          </a:xfrm>
          <a:prstGeom prst="rect">
            <a:avLst/>
          </a:prstGeom>
        </p:spPr>
        <p:txBody>
          <a:bodyPr lIns="0" tIns="0" rIns="0" bIns="0" rtlCol="0" anchor="t">
            <a:spAutoFit/>
          </a:bodyPr>
          <a:lstStyle/>
          <a:p>
            <a:pPr algn="ctr">
              <a:lnSpc>
                <a:spcPts val="4636"/>
              </a:lnSpc>
              <a:spcBef>
                <a:spcPct val="0"/>
              </a:spcBef>
            </a:pPr>
            <a:r>
              <a:rPr lang="en-US" sz="3312">
                <a:solidFill>
                  <a:srgbClr val="1D376C"/>
                </a:solidFill>
                <a:latin typeface="Comic Sans"/>
                <a:ea typeface="Comic Sans"/>
                <a:cs typeface="Comic Sans"/>
                <a:sym typeface="Comic Sans"/>
              </a:rPr>
              <a:t>It’s a GREAT day to be a CLEMENTS RANGER!!!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a:off x="15993413" y="1819467"/>
            <a:ext cx="700159" cy="7210282"/>
            <a:chOff x="0" y="0"/>
            <a:chExt cx="933546" cy="9613709"/>
          </a:xfrm>
        </p:grpSpPr>
        <p:grpSp>
          <p:nvGrpSpPr>
            <p:cNvPr id="20" name="Group 20"/>
            <p:cNvGrpSpPr/>
            <p:nvPr/>
          </p:nvGrpSpPr>
          <p:grpSpPr>
            <a:xfrm rot="6302">
              <a:off x="2917" y="849"/>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1603134"/>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3205419"/>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1466" y="4807704"/>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2917" y="6409988"/>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4367" y="8012273"/>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683873" y="1416107"/>
            <a:ext cx="5618721" cy="877925"/>
          </a:xfrm>
          <a:custGeom>
            <a:avLst/>
            <a:gdLst/>
            <a:ahLst/>
            <a:cxnLst/>
            <a:rect l="l" t="t" r="r" b="b"/>
            <a:pathLst>
              <a:path w="5618721" h="877925">
                <a:moveTo>
                  <a:pt x="0" y="0"/>
                </a:moveTo>
                <a:lnTo>
                  <a:pt x="5618721" y="0"/>
                </a:lnTo>
                <a:lnTo>
                  <a:pt x="5618721" y="877925"/>
                </a:lnTo>
                <a:lnTo>
                  <a:pt x="0" y="8779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Freeform 46"/>
          <p:cNvSpPr/>
          <p:nvPr/>
        </p:nvSpPr>
        <p:spPr>
          <a:xfrm>
            <a:off x="3586603" y="2536712"/>
            <a:ext cx="4019726" cy="6294740"/>
          </a:xfrm>
          <a:custGeom>
            <a:avLst/>
            <a:gdLst/>
            <a:ahLst/>
            <a:cxnLst/>
            <a:rect l="l" t="t" r="r" b="b"/>
            <a:pathLst>
              <a:path w="4019726" h="6294740">
                <a:moveTo>
                  <a:pt x="0" y="0"/>
                </a:moveTo>
                <a:lnTo>
                  <a:pt x="4019726" y="0"/>
                </a:lnTo>
                <a:lnTo>
                  <a:pt x="4019726" y="6294740"/>
                </a:lnTo>
                <a:lnTo>
                  <a:pt x="0" y="6294740"/>
                </a:lnTo>
                <a:lnTo>
                  <a:pt x="0" y="0"/>
                </a:lnTo>
                <a:close/>
              </a:path>
            </a:pathLst>
          </a:custGeom>
          <a:blipFill>
            <a:blip r:embed="rId14"/>
            <a:stretch>
              <a:fillRect t="-1588" b="-1588"/>
            </a:stretch>
          </a:blipFill>
        </p:spPr>
      </p:sp>
      <p:sp>
        <p:nvSpPr>
          <p:cNvPr id="47" name="Freeform 47"/>
          <p:cNvSpPr/>
          <p:nvPr/>
        </p:nvSpPr>
        <p:spPr>
          <a:xfrm>
            <a:off x="11824741" y="2536712"/>
            <a:ext cx="4101119" cy="6294740"/>
          </a:xfrm>
          <a:custGeom>
            <a:avLst/>
            <a:gdLst/>
            <a:ahLst/>
            <a:cxnLst/>
            <a:rect l="l" t="t" r="r" b="b"/>
            <a:pathLst>
              <a:path w="4101119" h="6294740">
                <a:moveTo>
                  <a:pt x="0" y="0"/>
                </a:moveTo>
                <a:lnTo>
                  <a:pt x="4101119" y="0"/>
                </a:lnTo>
                <a:lnTo>
                  <a:pt x="4101119" y="6294740"/>
                </a:lnTo>
                <a:lnTo>
                  <a:pt x="0" y="6294740"/>
                </a:lnTo>
                <a:lnTo>
                  <a:pt x="0" y="0"/>
                </a:lnTo>
                <a:close/>
              </a:path>
            </a:pathLst>
          </a:custGeom>
          <a:blipFill>
            <a:blip r:embed="rId15"/>
            <a:stretch>
              <a:fillRect/>
            </a:stretch>
          </a:blipFill>
        </p:spPr>
      </p:sp>
      <p:sp>
        <p:nvSpPr>
          <p:cNvPr id="48" name="TextBox 48"/>
          <p:cNvSpPr txBox="1"/>
          <p:nvPr/>
        </p:nvSpPr>
        <p:spPr>
          <a:xfrm>
            <a:off x="4125226" y="1635182"/>
            <a:ext cx="10736015" cy="643128"/>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GRADUATION PLANS</a:t>
            </a:r>
          </a:p>
        </p:txBody>
      </p:sp>
      <p:sp>
        <p:nvSpPr>
          <p:cNvPr id="49" name="Freeform 49"/>
          <p:cNvSpPr/>
          <p:nvPr/>
        </p:nvSpPr>
        <p:spPr>
          <a:xfrm rot="5083040">
            <a:off x="9016875" y="6482570"/>
            <a:ext cx="1868417" cy="1995639"/>
          </a:xfrm>
          <a:custGeom>
            <a:avLst/>
            <a:gdLst/>
            <a:ahLst/>
            <a:cxnLst/>
            <a:rect l="l" t="t" r="r" b="b"/>
            <a:pathLst>
              <a:path w="1868417" h="1995639">
                <a:moveTo>
                  <a:pt x="0" y="0"/>
                </a:moveTo>
                <a:lnTo>
                  <a:pt x="1868417" y="0"/>
                </a:lnTo>
                <a:lnTo>
                  <a:pt x="1868417" y="1995639"/>
                </a:lnTo>
                <a:lnTo>
                  <a:pt x="0" y="19956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50" name="Group 50"/>
          <p:cNvGrpSpPr/>
          <p:nvPr/>
        </p:nvGrpSpPr>
        <p:grpSpPr>
          <a:xfrm rot="-537584">
            <a:off x="7898170" y="4101658"/>
            <a:ext cx="3668301" cy="2083684"/>
            <a:chOff x="0" y="0"/>
            <a:chExt cx="4891069" cy="2778245"/>
          </a:xfrm>
        </p:grpSpPr>
        <p:grpSp>
          <p:nvGrpSpPr>
            <p:cNvPr id="51" name="Group 51"/>
            <p:cNvGrpSpPr/>
            <p:nvPr/>
          </p:nvGrpSpPr>
          <p:grpSpPr>
            <a:xfrm>
              <a:off x="0" y="0"/>
              <a:ext cx="4891069" cy="2778245"/>
              <a:chOff x="0" y="0"/>
              <a:chExt cx="920414" cy="522818"/>
            </a:xfrm>
          </p:grpSpPr>
          <p:sp>
            <p:nvSpPr>
              <p:cNvPr id="52" name="Freeform 52"/>
              <p:cNvSpPr/>
              <p:nvPr/>
            </p:nvSpPr>
            <p:spPr>
              <a:xfrm>
                <a:off x="0" y="0"/>
                <a:ext cx="920414" cy="522818"/>
              </a:xfrm>
              <a:custGeom>
                <a:avLst/>
                <a:gdLst/>
                <a:ahLst/>
                <a:cxnLst/>
                <a:rect l="l" t="t" r="r" b="b"/>
                <a:pathLst>
                  <a:path w="920414" h="522818">
                    <a:moveTo>
                      <a:pt x="212672" y="0"/>
                    </a:moveTo>
                    <a:lnTo>
                      <a:pt x="707742" y="0"/>
                    </a:lnTo>
                    <a:cubicBezTo>
                      <a:pt x="764147" y="0"/>
                      <a:pt x="818240" y="22406"/>
                      <a:pt x="858124" y="62290"/>
                    </a:cubicBezTo>
                    <a:cubicBezTo>
                      <a:pt x="898008" y="102174"/>
                      <a:pt x="920414" y="156268"/>
                      <a:pt x="920414" y="212672"/>
                    </a:cubicBezTo>
                    <a:lnTo>
                      <a:pt x="920414" y="310146"/>
                    </a:lnTo>
                    <a:cubicBezTo>
                      <a:pt x="920414" y="366550"/>
                      <a:pt x="898008" y="420644"/>
                      <a:pt x="858124" y="460527"/>
                    </a:cubicBezTo>
                    <a:cubicBezTo>
                      <a:pt x="818240" y="500411"/>
                      <a:pt x="764147" y="522818"/>
                      <a:pt x="707742" y="522818"/>
                    </a:cubicBezTo>
                    <a:lnTo>
                      <a:pt x="212672" y="522818"/>
                    </a:lnTo>
                    <a:cubicBezTo>
                      <a:pt x="156268" y="522818"/>
                      <a:pt x="102174" y="500411"/>
                      <a:pt x="62290" y="460527"/>
                    </a:cubicBezTo>
                    <a:cubicBezTo>
                      <a:pt x="22406" y="420644"/>
                      <a:pt x="0" y="366550"/>
                      <a:pt x="0" y="310146"/>
                    </a:cubicBezTo>
                    <a:lnTo>
                      <a:pt x="0" y="212672"/>
                    </a:lnTo>
                    <a:cubicBezTo>
                      <a:pt x="0" y="156268"/>
                      <a:pt x="22406" y="102174"/>
                      <a:pt x="62290" y="62290"/>
                    </a:cubicBezTo>
                    <a:cubicBezTo>
                      <a:pt x="102174" y="22406"/>
                      <a:pt x="156268" y="0"/>
                      <a:pt x="212672" y="0"/>
                    </a:cubicBezTo>
                    <a:close/>
                  </a:path>
                </a:pathLst>
              </a:custGeom>
              <a:solidFill>
                <a:srgbClr val="D38788"/>
              </a:solidFill>
            </p:spPr>
          </p:sp>
          <p:sp>
            <p:nvSpPr>
              <p:cNvPr id="53" name="TextBox 53"/>
              <p:cNvSpPr txBox="1"/>
              <p:nvPr/>
            </p:nvSpPr>
            <p:spPr>
              <a:xfrm>
                <a:off x="0" y="-38100"/>
                <a:ext cx="920414" cy="560918"/>
              </a:xfrm>
              <a:prstGeom prst="rect">
                <a:avLst/>
              </a:prstGeom>
            </p:spPr>
            <p:txBody>
              <a:bodyPr lIns="50800" tIns="50800" rIns="50800" bIns="50800" rtlCol="0" anchor="ctr"/>
              <a:lstStyle/>
              <a:p>
                <a:pPr algn="ctr">
                  <a:lnSpc>
                    <a:spcPts val="2676"/>
                  </a:lnSpc>
                </a:pPr>
                <a:endParaRPr/>
              </a:p>
            </p:txBody>
          </p:sp>
        </p:grpSp>
        <p:sp>
          <p:nvSpPr>
            <p:cNvPr id="54" name="Freeform 54"/>
            <p:cNvSpPr/>
            <p:nvPr/>
          </p:nvSpPr>
          <p:spPr>
            <a:xfrm>
              <a:off x="168180" y="192326"/>
              <a:ext cx="4585288" cy="2418739"/>
            </a:xfrm>
            <a:custGeom>
              <a:avLst/>
              <a:gdLst/>
              <a:ahLst/>
              <a:cxnLst/>
              <a:rect l="l" t="t" r="r" b="b"/>
              <a:pathLst>
                <a:path w="4585288" h="2418739">
                  <a:moveTo>
                    <a:pt x="0" y="0"/>
                  </a:moveTo>
                  <a:lnTo>
                    <a:pt x="4585288" y="0"/>
                  </a:lnTo>
                  <a:lnTo>
                    <a:pt x="4585288" y="2418740"/>
                  </a:lnTo>
                  <a:lnTo>
                    <a:pt x="0" y="2418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pSp>
      <p:sp>
        <p:nvSpPr>
          <p:cNvPr id="55" name="TextBox 55"/>
          <p:cNvSpPr txBox="1"/>
          <p:nvPr/>
        </p:nvSpPr>
        <p:spPr>
          <a:xfrm rot="-687492">
            <a:off x="8377775" y="4233053"/>
            <a:ext cx="2699633" cy="1774219"/>
          </a:xfrm>
          <a:prstGeom prst="rect">
            <a:avLst/>
          </a:prstGeom>
        </p:spPr>
        <p:txBody>
          <a:bodyPr lIns="0" tIns="0" rIns="0" bIns="0" rtlCol="0" anchor="t">
            <a:spAutoFit/>
          </a:bodyPr>
          <a:lstStyle/>
          <a:p>
            <a:pPr algn="ctr">
              <a:lnSpc>
                <a:spcPts val="3533"/>
              </a:lnSpc>
            </a:pPr>
            <a:r>
              <a:rPr lang="en-US" sz="2523">
                <a:solidFill>
                  <a:srgbClr val="FF3131"/>
                </a:solidFill>
                <a:latin typeface="Lulu Font TH"/>
                <a:ea typeface="Lulu Font TH"/>
                <a:cs typeface="Lulu Font TH"/>
                <a:sym typeface="Lulu Font TH"/>
              </a:rPr>
              <a:t>Algebra 2 is required for the </a:t>
            </a:r>
          </a:p>
          <a:p>
            <a:pPr algn="ctr">
              <a:lnSpc>
                <a:spcPts val="3533"/>
              </a:lnSpc>
            </a:pPr>
            <a:r>
              <a:rPr lang="en-US" sz="2523">
                <a:solidFill>
                  <a:srgbClr val="FF3131"/>
                </a:solidFill>
                <a:latin typeface="Lulu Font TH"/>
                <a:ea typeface="Lulu Font TH"/>
                <a:cs typeface="Lulu Font TH"/>
                <a:sym typeface="Lulu Font TH"/>
              </a:rPr>
              <a:t>Distinguished diploma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a:off x="15993413" y="1819467"/>
            <a:ext cx="700159" cy="7210282"/>
            <a:chOff x="0" y="0"/>
            <a:chExt cx="933546" cy="9613709"/>
          </a:xfrm>
        </p:grpSpPr>
        <p:grpSp>
          <p:nvGrpSpPr>
            <p:cNvPr id="20" name="Group 20"/>
            <p:cNvGrpSpPr/>
            <p:nvPr/>
          </p:nvGrpSpPr>
          <p:grpSpPr>
            <a:xfrm rot="6302">
              <a:off x="2917" y="849"/>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1603134"/>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3205419"/>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1466" y="4807704"/>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2917" y="6409988"/>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4367" y="8012273"/>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E4AFAB"/>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5" name="Freeform 45"/>
          <p:cNvSpPr/>
          <p:nvPr/>
        </p:nvSpPr>
        <p:spPr>
          <a:xfrm>
            <a:off x="6564227" y="1658786"/>
            <a:ext cx="5618721" cy="877925"/>
          </a:xfrm>
          <a:custGeom>
            <a:avLst/>
            <a:gdLst/>
            <a:ahLst/>
            <a:cxnLst/>
            <a:rect l="l" t="t" r="r" b="b"/>
            <a:pathLst>
              <a:path w="5618721" h="877925">
                <a:moveTo>
                  <a:pt x="0" y="0"/>
                </a:moveTo>
                <a:lnTo>
                  <a:pt x="5618721" y="0"/>
                </a:lnTo>
                <a:lnTo>
                  <a:pt x="5618721" y="877926"/>
                </a:lnTo>
                <a:lnTo>
                  <a:pt x="0" y="8779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6" name="TextBox 46"/>
          <p:cNvSpPr txBox="1"/>
          <p:nvPr/>
        </p:nvSpPr>
        <p:spPr>
          <a:xfrm>
            <a:off x="3855641" y="1868336"/>
            <a:ext cx="11834684" cy="567365"/>
          </a:xfrm>
          <a:prstGeom prst="rect">
            <a:avLst/>
          </a:prstGeom>
        </p:spPr>
        <p:txBody>
          <a:bodyPr lIns="0" tIns="0" rIns="0" bIns="0" rtlCol="0" anchor="t">
            <a:spAutoFit/>
          </a:bodyPr>
          <a:lstStyle/>
          <a:p>
            <a:pPr algn="ctr">
              <a:lnSpc>
                <a:spcPts val="3978"/>
              </a:lnSpc>
            </a:pPr>
            <a:r>
              <a:rPr lang="en-US" sz="5101" spc="428">
                <a:solidFill>
                  <a:srgbClr val="1D376C"/>
                </a:solidFill>
                <a:latin typeface="Comic Sans"/>
                <a:ea typeface="Comic Sans"/>
                <a:cs typeface="Comic Sans"/>
                <a:sym typeface="Comic Sans"/>
              </a:rPr>
              <a:t>GRADUATION REQUIREMENTS</a:t>
            </a:r>
          </a:p>
        </p:txBody>
      </p:sp>
      <p:sp>
        <p:nvSpPr>
          <p:cNvPr id="47" name="Freeform 47"/>
          <p:cNvSpPr/>
          <p:nvPr/>
        </p:nvSpPr>
        <p:spPr>
          <a:xfrm rot="5083040">
            <a:off x="13676524" y="6477538"/>
            <a:ext cx="1868417" cy="1995639"/>
          </a:xfrm>
          <a:custGeom>
            <a:avLst/>
            <a:gdLst/>
            <a:ahLst/>
            <a:cxnLst/>
            <a:rect l="l" t="t" r="r" b="b"/>
            <a:pathLst>
              <a:path w="1868417" h="1995639">
                <a:moveTo>
                  <a:pt x="0" y="0"/>
                </a:moveTo>
                <a:lnTo>
                  <a:pt x="1868416" y="0"/>
                </a:lnTo>
                <a:lnTo>
                  <a:pt x="1868416" y="1995639"/>
                </a:lnTo>
                <a:lnTo>
                  <a:pt x="0" y="199563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8" name="TextBox 48"/>
          <p:cNvSpPr txBox="1"/>
          <p:nvPr/>
        </p:nvSpPr>
        <p:spPr>
          <a:xfrm>
            <a:off x="3855641" y="2734512"/>
            <a:ext cx="11035893" cy="5762955"/>
          </a:xfrm>
          <a:prstGeom prst="rect">
            <a:avLst/>
          </a:prstGeom>
        </p:spPr>
        <p:txBody>
          <a:bodyPr lIns="0" tIns="0" rIns="0" bIns="0" rtlCol="0" anchor="t">
            <a:spAutoFit/>
          </a:bodyPr>
          <a:lstStyle/>
          <a:p>
            <a:pPr algn="ctr">
              <a:lnSpc>
                <a:spcPts val="5756"/>
              </a:lnSpc>
            </a:pPr>
            <a:r>
              <a:rPr lang="en-US" sz="4112" b="1">
                <a:solidFill>
                  <a:srgbClr val="1D376C"/>
                </a:solidFill>
                <a:latin typeface="Canva Sans Bold"/>
                <a:ea typeface="Canva Sans Bold"/>
                <a:cs typeface="Canva Sans Bold"/>
                <a:sym typeface="Canva Sans Bold"/>
              </a:rPr>
              <a:t>26 CREDITS </a:t>
            </a:r>
          </a:p>
          <a:p>
            <a:pPr algn="ctr">
              <a:lnSpc>
                <a:spcPts val="5756"/>
              </a:lnSpc>
            </a:pPr>
            <a:r>
              <a:rPr lang="en-US" sz="4112">
                <a:solidFill>
                  <a:srgbClr val="1D376C"/>
                </a:solidFill>
                <a:latin typeface="Canva Sans"/>
                <a:ea typeface="Canva Sans"/>
                <a:cs typeface="Canva Sans"/>
                <a:sym typeface="Canva Sans"/>
              </a:rPr>
              <a:t>(according to the graduation plan)</a:t>
            </a:r>
          </a:p>
          <a:p>
            <a:pPr algn="ctr">
              <a:lnSpc>
                <a:spcPts val="5756"/>
              </a:lnSpc>
            </a:pPr>
            <a:endParaRPr lang="en-US" sz="4112">
              <a:solidFill>
                <a:srgbClr val="1D376C"/>
              </a:solidFill>
              <a:latin typeface="Canva Sans"/>
              <a:ea typeface="Canva Sans"/>
              <a:cs typeface="Canva Sans"/>
              <a:sym typeface="Canva Sans"/>
            </a:endParaRPr>
          </a:p>
          <a:p>
            <a:pPr algn="ctr">
              <a:lnSpc>
                <a:spcPts val="5756"/>
              </a:lnSpc>
            </a:pPr>
            <a:r>
              <a:rPr lang="en-US" sz="4112" b="1">
                <a:solidFill>
                  <a:srgbClr val="1D376C"/>
                </a:solidFill>
                <a:latin typeface="Canva Sans Bold"/>
                <a:ea typeface="Canva Sans Bold"/>
                <a:cs typeface="Canva Sans Bold"/>
                <a:sym typeface="Canva Sans Bold"/>
              </a:rPr>
              <a:t>5 End of Course Exams</a:t>
            </a:r>
            <a:r>
              <a:rPr lang="en-US" sz="4112">
                <a:solidFill>
                  <a:srgbClr val="1D376C"/>
                </a:solidFill>
                <a:latin typeface="Canva Sans"/>
                <a:ea typeface="Canva Sans"/>
                <a:cs typeface="Canva Sans"/>
                <a:sym typeface="Canva Sans"/>
              </a:rPr>
              <a:t> </a:t>
            </a:r>
          </a:p>
          <a:p>
            <a:pPr algn="ctr">
              <a:lnSpc>
                <a:spcPts val="5756"/>
              </a:lnSpc>
            </a:pPr>
            <a:r>
              <a:rPr lang="en-US" sz="4112">
                <a:solidFill>
                  <a:srgbClr val="1D376C"/>
                </a:solidFill>
                <a:latin typeface="Canva Sans"/>
                <a:ea typeface="Canva Sans"/>
                <a:cs typeface="Canva Sans"/>
                <a:sym typeface="Canva Sans"/>
              </a:rPr>
              <a:t>English I, English II, Algebra I, Biology, and US History</a:t>
            </a:r>
          </a:p>
          <a:p>
            <a:pPr algn="ctr">
              <a:lnSpc>
                <a:spcPts val="5756"/>
              </a:lnSpc>
            </a:pPr>
            <a:endParaRPr lang="en-US" sz="4112">
              <a:solidFill>
                <a:srgbClr val="1D376C"/>
              </a:solidFill>
              <a:latin typeface="Canva Sans"/>
              <a:ea typeface="Canva Sans"/>
              <a:cs typeface="Canva Sans"/>
              <a:sym typeface="Canva Sans"/>
            </a:endParaRPr>
          </a:p>
          <a:p>
            <a:pPr algn="ctr">
              <a:lnSpc>
                <a:spcPts val="5756"/>
              </a:lnSpc>
              <a:spcBef>
                <a:spcPct val="0"/>
              </a:spcBef>
            </a:pPr>
            <a:r>
              <a:rPr lang="en-US" sz="4112" b="1">
                <a:solidFill>
                  <a:srgbClr val="1D376C"/>
                </a:solidFill>
                <a:latin typeface="Canva Sans Bold"/>
                <a:ea typeface="Canva Sans Bold"/>
                <a:cs typeface="Canva Sans Bold"/>
                <a:sym typeface="Canva Sans Bold"/>
              </a:rPr>
              <a:t>Completed Endorsement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400000">
            <a:off x="4767201" y="-1575490"/>
            <a:ext cx="643275" cy="6624481"/>
            <a:chOff x="0" y="0"/>
            <a:chExt cx="857699" cy="8832642"/>
          </a:xfrm>
        </p:grpSpPr>
        <p:grpSp>
          <p:nvGrpSpPr>
            <p:cNvPr id="17" name="Group 17"/>
            <p:cNvGrpSpPr/>
            <p:nvPr/>
          </p:nvGrpSpPr>
          <p:grpSpPr>
            <a:xfrm rot="6302">
              <a:off x="2680" y="780"/>
              <a:ext cx="852340" cy="147054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680" y="1472887"/>
              <a:ext cx="852340" cy="147054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680" y="2944994"/>
              <a:ext cx="852340" cy="147054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347" y="4417101"/>
              <a:ext cx="852340" cy="147054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680" y="5889208"/>
              <a:ext cx="852340" cy="147054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012" y="7361315"/>
              <a:ext cx="852340" cy="147054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a:off x="15993413" y="1819467"/>
            <a:ext cx="700159" cy="7210282"/>
            <a:chOff x="0" y="0"/>
            <a:chExt cx="933546" cy="9613709"/>
          </a:xfrm>
        </p:grpSpPr>
        <p:grpSp>
          <p:nvGrpSpPr>
            <p:cNvPr id="36" name="Group 36"/>
            <p:cNvGrpSpPr/>
            <p:nvPr/>
          </p:nvGrpSpPr>
          <p:grpSpPr>
            <a:xfrm rot="6302">
              <a:off x="2917" y="849"/>
              <a:ext cx="927712" cy="1600587"/>
              <a:chOff x="0" y="0"/>
              <a:chExt cx="186235" cy="321312"/>
            </a:xfrm>
          </p:grpSpPr>
          <p:sp>
            <p:nvSpPr>
              <p:cNvPr id="37" name="Freeform 3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38" name="TextBox 3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9" name="Group 39"/>
            <p:cNvGrpSpPr/>
            <p:nvPr/>
          </p:nvGrpSpPr>
          <p:grpSpPr>
            <a:xfrm rot="6302">
              <a:off x="2917" y="1603134"/>
              <a:ext cx="927712" cy="1600587"/>
              <a:chOff x="0" y="0"/>
              <a:chExt cx="186235" cy="321312"/>
            </a:xfrm>
          </p:grpSpPr>
          <p:sp>
            <p:nvSpPr>
              <p:cNvPr id="40" name="Freeform 4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41" name="TextBox 4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2" name="Group 42"/>
            <p:cNvGrpSpPr/>
            <p:nvPr/>
          </p:nvGrpSpPr>
          <p:grpSpPr>
            <a:xfrm rot="6302">
              <a:off x="2917" y="3205419"/>
              <a:ext cx="927712" cy="1600587"/>
              <a:chOff x="0" y="0"/>
              <a:chExt cx="186235" cy="321312"/>
            </a:xfrm>
          </p:grpSpPr>
          <p:sp>
            <p:nvSpPr>
              <p:cNvPr id="43" name="Freeform 4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44" name="TextBox 4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5" name="Group 45"/>
            <p:cNvGrpSpPr/>
            <p:nvPr/>
          </p:nvGrpSpPr>
          <p:grpSpPr>
            <a:xfrm rot="6302">
              <a:off x="1466" y="4807704"/>
              <a:ext cx="927712" cy="1600587"/>
              <a:chOff x="0" y="0"/>
              <a:chExt cx="186235" cy="321312"/>
            </a:xfrm>
          </p:grpSpPr>
          <p:sp>
            <p:nvSpPr>
              <p:cNvPr id="46" name="Freeform 4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47" name="TextBox 4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48" name="Group 48"/>
            <p:cNvGrpSpPr/>
            <p:nvPr/>
          </p:nvGrpSpPr>
          <p:grpSpPr>
            <a:xfrm rot="6302">
              <a:off x="2917" y="6409988"/>
              <a:ext cx="927712" cy="1600587"/>
              <a:chOff x="0" y="0"/>
              <a:chExt cx="186235" cy="321312"/>
            </a:xfrm>
          </p:grpSpPr>
          <p:sp>
            <p:nvSpPr>
              <p:cNvPr id="49" name="Freeform 4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50" name="TextBox 5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51" name="Group 51"/>
            <p:cNvGrpSpPr/>
            <p:nvPr/>
          </p:nvGrpSpPr>
          <p:grpSpPr>
            <a:xfrm rot="6302">
              <a:off x="4367" y="8012273"/>
              <a:ext cx="927712" cy="1600587"/>
              <a:chOff x="0" y="0"/>
              <a:chExt cx="186235" cy="321312"/>
            </a:xfrm>
          </p:grpSpPr>
          <p:sp>
            <p:nvSpPr>
              <p:cNvPr id="52" name="Freeform 52"/>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53" name="TextBox 53"/>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54" name="Group 54"/>
          <p:cNvGrpSpPr/>
          <p:nvPr/>
        </p:nvGrpSpPr>
        <p:grpSpPr>
          <a:xfrm rot="6302">
            <a:off x="9142177" y="1764022"/>
            <a:ext cx="7194621" cy="7276244"/>
            <a:chOff x="0" y="0"/>
            <a:chExt cx="1916320" cy="1938060"/>
          </a:xfrm>
        </p:grpSpPr>
        <p:sp>
          <p:nvSpPr>
            <p:cNvPr id="55" name="Freeform 55"/>
            <p:cNvSpPr/>
            <p:nvPr/>
          </p:nvSpPr>
          <p:spPr>
            <a:xfrm>
              <a:off x="0" y="0"/>
              <a:ext cx="1916319" cy="1938060"/>
            </a:xfrm>
            <a:custGeom>
              <a:avLst/>
              <a:gdLst/>
              <a:ahLst/>
              <a:cxnLst/>
              <a:rect l="l" t="t" r="r" b="b"/>
              <a:pathLst>
                <a:path w="1916319" h="1938060">
                  <a:moveTo>
                    <a:pt x="0" y="0"/>
                  </a:moveTo>
                  <a:lnTo>
                    <a:pt x="1916319" y="0"/>
                  </a:lnTo>
                  <a:lnTo>
                    <a:pt x="1916319" y="1938060"/>
                  </a:lnTo>
                  <a:lnTo>
                    <a:pt x="0" y="1938060"/>
                  </a:lnTo>
                  <a:close/>
                </a:path>
              </a:pathLst>
            </a:custGeom>
            <a:solidFill>
              <a:srgbClr val="EFE6D5"/>
            </a:solidFill>
            <a:ln cap="sq">
              <a:noFill/>
              <a:prstDash val="solid"/>
              <a:miter/>
            </a:ln>
          </p:spPr>
        </p:sp>
        <p:sp>
          <p:nvSpPr>
            <p:cNvPr id="56" name="TextBox 56"/>
            <p:cNvSpPr txBox="1"/>
            <p:nvPr/>
          </p:nvSpPr>
          <p:spPr>
            <a:xfrm>
              <a:off x="0" y="-38100"/>
              <a:ext cx="1916320" cy="1976160"/>
            </a:xfrm>
            <a:prstGeom prst="rect">
              <a:avLst/>
            </a:prstGeom>
          </p:spPr>
          <p:txBody>
            <a:bodyPr lIns="54400" tIns="54400" rIns="54400" bIns="54400" rtlCol="0" anchor="ctr"/>
            <a:lstStyle/>
            <a:p>
              <a:pPr algn="ctr">
                <a:lnSpc>
                  <a:spcPts val="2660"/>
                </a:lnSpc>
              </a:pPr>
              <a:endParaRPr/>
            </a:p>
          </p:txBody>
        </p:sp>
      </p:grpSp>
      <p:grpSp>
        <p:nvGrpSpPr>
          <p:cNvPr id="57" name="Group 57"/>
          <p:cNvGrpSpPr/>
          <p:nvPr/>
        </p:nvGrpSpPr>
        <p:grpSpPr>
          <a:xfrm rot="6302">
            <a:off x="1671583" y="1730279"/>
            <a:ext cx="7219127" cy="7292858"/>
            <a:chOff x="0" y="0"/>
            <a:chExt cx="1922847" cy="1942485"/>
          </a:xfrm>
        </p:grpSpPr>
        <p:sp>
          <p:nvSpPr>
            <p:cNvPr id="58" name="Freeform 58"/>
            <p:cNvSpPr/>
            <p:nvPr/>
          </p:nvSpPr>
          <p:spPr>
            <a:xfrm>
              <a:off x="0" y="0"/>
              <a:ext cx="1922847" cy="1942485"/>
            </a:xfrm>
            <a:custGeom>
              <a:avLst/>
              <a:gdLst/>
              <a:ahLst/>
              <a:cxnLst/>
              <a:rect l="l" t="t" r="r" b="b"/>
              <a:pathLst>
                <a:path w="1922847" h="1942485">
                  <a:moveTo>
                    <a:pt x="0" y="0"/>
                  </a:moveTo>
                  <a:lnTo>
                    <a:pt x="1922847" y="0"/>
                  </a:lnTo>
                  <a:lnTo>
                    <a:pt x="1922847" y="1942485"/>
                  </a:lnTo>
                  <a:lnTo>
                    <a:pt x="0" y="1942485"/>
                  </a:lnTo>
                  <a:close/>
                </a:path>
              </a:pathLst>
            </a:custGeom>
            <a:solidFill>
              <a:srgbClr val="EFE6D5"/>
            </a:solidFill>
            <a:ln cap="sq">
              <a:noFill/>
              <a:prstDash val="solid"/>
              <a:miter/>
            </a:ln>
          </p:spPr>
        </p:sp>
        <p:sp>
          <p:nvSpPr>
            <p:cNvPr id="59" name="TextBox 59"/>
            <p:cNvSpPr txBox="1"/>
            <p:nvPr/>
          </p:nvSpPr>
          <p:spPr>
            <a:xfrm>
              <a:off x="0" y="-38100"/>
              <a:ext cx="1922847" cy="1980585"/>
            </a:xfrm>
            <a:prstGeom prst="rect">
              <a:avLst/>
            </a:prstGeom>
          </p:spPr>
          <p:txBody>
            <a:bodyPr lIns="54400" tIns="54400" rIns="54400" bIns="54400" rtlCol="0" anchor="ctr"/>
            <a:lstStyle/>
            <a:p>
              <a:pPr algn="ctr">
                <a:lnSpc>
                  <a:spcPts val="2660"/>
                </a:lnSpc>
              </a:pPr>
              <a:endParaRPr/>
            </a:p>
          </p:txBody>
        </p:sp>
      </p:grpSp>
      <p:sp>
        <p:nvSpPr>
          <p:cNvPr id="60" name="Freeform 60"/>
          <p:cNvSpPr/>
          <p:nvPr/>
        </p:nvSpPr>
        <p:spPr>
          <a:xfrm>
            <a:off x="2094697"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31000"/>
              <a:extLst>
                <a:ext uri="{96DAC541-7B7A-43D3-8B79-37D633B846F1}">
                  <asvg:svgBlip xmlns:asvg="http://schemas.microsoft.com/office/drawing/2016/SVG/main" r:embed="rId11"/>
                </a:ext>
              </a:extLst>
            </a:blip>
            <a:stretch>
              <a:fillRect/>
            </a:stretch>
          </a:blipFill>
        </p:spPr>
      </p:sp>
      <p:sp>
        <p:nvSpPr>
          <p:cNvPr id="61" name="Freeform 61"/>
          <p:cNvSpPr/>
          <p:nvPr/>
        </p:nvSpPr>
        <p:spPr>
          <a:xfrm>
            <a:off x="9811723" y="2351749"/>
            <a:ext cx="6145718" cy="6145718"/>
          </a:xfrm>
          <a:custGeom>
            <a:avLst/>
            <a:gdLst/>
            <a:ahLst/>
            <a:cxnLst/>
            <a:rect l="l" t="t" r="r" b="b"/>
            <a:pathLst>
              <a:path w="6145718" h="6145718">
                <a:moveTo>
                  <a:pt x="0" y="0"/>
                </a:moveTo>
                <a:lnTo>
                  <a:pt x="6145718" y="0"/>
                </a:lnTo>
                <a:lnTo>
                  <a:pt x="6145718" y="6145717"/>
                </a:lnTo>
                <a:lnTo>
                  <a:pt x="0" y="6145717"/>
                </a:lnTo>
                <a:lnTo>
                  <a:pt x="0" y="0"/>
                </a:lnTo>
                <a:close/>
              </a:path>
            </a:pathLst>
          </a:custGeom>
          <a:blipFill>
            <a:blip r:embed="rId10">
              <a:alphaModFix amt="28000"/>
              <a:extLst>
                <a:ext uri="{96DAC541-7B7A-43D3-8B79-37D633B846F1}">
                  <asvg:svgBlip xmlns:asvg="http://schemas.microsoft.com/office/drawing/2016/SVG/main" r:embed="rId11"/>
                </a:ext>
              </a:extLst>
            </a:blip>
            <a:stretch>
              <a:fillRect/>
            </a:stretch>
          </a:blipFill>
        </p:spPr>
      </p:sp>
      <p:sp>
        <p:nvSpPr>
          <p:cNvPr id="62" name="Freeform 62"/>
          <p:cNvSpPr/>
          <p:nvPr/>
        </p:nvSpPr>
        <p:spPr>
          <a:xfrm>
            <a:off x="8621415" y="2536712"/>
            <a:ext cx="812153" cy="5960755"/>
          </a:xfrm>
          <a:custGeom>
            <a:avLst/>
            <a:gdLst/>
            <a:ahLst/>
            <a:cxnLst/>
            <a:rect l="l" t="t" r="r" b="b"/>
            <a:pathLst>
              <a:path w="812153" h="5960755">
                <a:moveTo>
                  <a:pt x="0" y="0"/>
                </a:moveTo>
                <a:lnTo>
                  <a:pt x="812153" y="0"/>
                </a:lnTo>
                <a:lnTo>
                  <a:pt x="812153" y="5960754"/>
                </a:lnTo>
                <a:lnTo>
                  <a:pt x="0" y="5960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63" name="Group 63"/>
          <p:cNvGrpSpPr/>
          <p:nvPr/>
        </p:nvGrpSpPr>
        <p:grpSpPr>
          <a:xfrm>
            <a:off x="3374456" y="1819467"/>
            <a:ext cx="3586201" cy="2276588"/>
            <a:chOff x="0" y="0"/>
            <a:chExt cx="4781602" cy="3035450"/>
          </a:xfrm>
        </p:grpSpPr>
        <p:grpSp>
          <p:nvGrpSpPr>
            <p:cNvPr id="64" name="Group 64"/>
            <p:cNvGrpSpPr/>
            <p:nvPr/>
          </p:nvGrpSpPr>
          <p:grpSpPr>
            <a:xfrm>
              <a:off x="0" y="0"/>
              <a:ext cx="4781602" cy="3035450"/>
              <a:chOff x="0" y="0"/>
              <a:chExt cx="906722" cy="575604"/>
            </a:xfrm>
          </p:grpSpPr>
          <p:sp>
            <p:nvSpPr>
              <p:cNvPr id="65" name="Freeform 65"/>
              <p:cNvSpPr/>
              <p:nvPr/>
            </p:nvSpPr>
            <p:spPr>
              <a:xfrm>
                <a:off x="0" y="0"/>
                <a:ext cx="921912" cy="579842"/>
              </a:xfrm>
              <a:custGeom>
                <a:avLst/>
                <a:gdLst/>
                <a:ahLst/>
                <a:cxnLst/>
                <a:rect l="l" t="t" r="r" b="b"/>
                <a:pathLst>
                  <a:path w="921912" h="579842">
                    <a:moveTo>
                      <a:pt x="514817" y="0"/>
                    </a:moveTo>
                    <a:cubicBezTo>
                      <a:pt x="524763" y="0"/>
                      <a:pt x="534768" y="0"/>
                      <a:pt x="544694" y="0"/>
                    </a:cubicBezTo>
                    <a:cubicBezTo>
                      <a:pt x="623829" y="9614"/>
                      <a:pt x="673285" y="41616"/>
                      <a:pt x="695812" y="93981"/>
                    </a:cubicBezTo>
                    <a:cubicBezTo>
                      <a:pt x="827744" y="86997"/>
                      <a:pt x="921912" y="186012"/>
                      <a:pt x="865209" y="283190"/>
                    </a:cubicBezTo>
                    <a:cubicBezTo>
                      <a:pt x="884648" y="303611"/>
                      <a:pt x="900866" y="326453"/>
                      <a:pt x="906722" y="357110"/>
                    </a:cubicBezTo>
                    <a:cubicBezTo>
                      <a:pt x="906722" y="365893"/>
                      <a:pt x="906722" y="374654"/>
                      <a:pt x="906722" y="383435"/>
                    </a:cubicBezTo>
                    <a:cubicBezTo>
                      <a:pt x="889268" y="461462"/>
                      <a:pt x="814162" y="514187"/>
                      <a:pt x="690857" y="499993"/>
                    </a:cubicBezTo>
                    <a:cubicBezTo>
                      <a:pt x="659132" y="540057"/>
                      <a:pt x="602680" y="579842"/>
                      <a:pt x="514836" y="575181"/>
                    </a:cubicBezTo>
                    <a:cubicBezTo>
                      <a:pt x="469430" y="572551"/>
                      <a:pt x="437842" y="557317"/>
                      <a:pt x="410186" y="538808"/>
                    </a:cubicBezTo>
                    <a:cubicBezTo>
                      <a:pt x="381056" y="554193"/>
                      <a:pt x="349507" y="566267"/>
                      <a:pt x="303925" y="566400"/>
                    </a:cubicBezTo>
                    <a:cubicBezTo>
                      <a:pt x="198469" y="566628"/>
                      <a:pt x="127923" y="507356"/>
                      <a:pt x="126213" y="426054"/>
                    </a:cubicBezTo>
                    <a:cubicBezTo>
                      <a:pt x="58418" y="407035"/>
                      <a:pt x="12501" y="371532"/>
                      <a:pt x="0" y="310783"/>
                    </a:cubicBezTo>
                    <a:cubicBezTo>
                      <a:pt x="0" y="302002"/>
                      <a:pt x="0" y="293202"/>
                      <a:pt x="0" y="284458"/>
                    </a:cubicBezTo>
                    <a:cubicBezTo>
                      <a:pt x="13799" y="224260"/>
                      <a:pt x="57219" y="186446"/>
                      <a:pt x="129515" y="170417"/>
                    </a:cubicBezTo>
                    <a:cubicBezTo>
                      <a:pt x="125171" y="68867"/>
                      <a:pt x="269782" y="5412"/>
                      <a:pt x="388584" y="50151"/>
                    </a:cubicBezTo>
                    <a:cubicBezTo>
                      <a:pt x="416870" y="28028"/>
                      <a:pt x="456889" y="3899"/>
                      <a:pt x="514817" y="0"/>
                    </a:cubicBezTo>
                    <a:close/>
                  </a:path>
                </a:pathLst>
              </a:custGeom>
              <a:solidFill>
                <a:srgbClr val="A8879D"/>
              </a:solidFill>
            </p:spPr>
          </p:sp>
          <p:sp>
            <p:nvSpPr>
              <p:cNvPr id="66" name="TextBox 66"/>
              <p:cNvSpPr txBox="1"/>
              <p:nvPr/>
            </p:nvSpPr>
            <p:spPr>
              <a:xfrm>
                <a:off x="42503" y="57834"/>
                <a:ext cx="821717" cy="435541"/>
              </a:xfrm>
              <a:prstGeom prst="rect">
                <a:avLst/>
              </a:prstGeom>
            </p:spPr>
            <p:txBody>
              <a:bodyPr lIns="30378" tIns="30378" rIns="30378" bIns="30378" rtlCol="0" anchor="ctr"/>
              <a:lstStyle/>
              <a:p>
                <a:pPr algn="ctr">
                  <a:lnSpc>
                    <a:spcPts val="2766"/>
                  </a:lnSpc>
                </a:pPr>
                <a:endParaRPr/>
              </a:p>
            </p:txBody>
          </p:sp>
        </p:grpSp>
        <p:grpSp>
          <p:nvGrpSpPr>
            <p:cNvPr id="67" name="Group 67"/>
            <p:cNvGrpSpPr/>
            <p:nvPr/>
          </p:nvGrpSpPr>
          <p:grpSpPr>
            <a:xfrm>
              <a:off x="154110" y="112758"/>
              <a:ext cx="4473382" cy="2809935"/>
              <a:chOff x="0" y="0"/>
              <a:chExt cx="900798" cy="565832"/>
            </a:xfrm>
          </p:grpSpPr>
          <p:sp>
            <p:nvSpPr>
              <p:cNvPr id="68" name="Freeform 68"/>
              <p:cNvSpPr/>
              <p:nvPr/>
            </p:nvSpPr>
            <p:spPr>
              <a:xfrm>
                <a:off x="0" y="0"/>
                <a:ext cx="915987" cy="570070"/>
              </a:xfrm>
              <a:custGeom>
                <a:avLst/>
                <a:gdLst/>
                <a:ahLst/>
                <a:cxnLst/>
                <a:rect l="l" t="t" r="r" b="b"/>
                <a:pathLst>
                  <a:path w="915987" h="570070">
                    <a:moveTo>
                      <a:pt x="511453" y="0"/>
                    </a:moveTo>
                    <a:cubicBezTo>
                      <a:pt x="521334" y="0"/>
                      <a:pt x="531274" y="0"/>
                      <a:pt x="541135" y="0"/>
                    </a:cubicBezTo>
                    <a:cubicBezTo>
                      <a:pt x="619753" y="9451"/>
                      <a:pt x="668886" y="40909"/>
                      <a:pt x="691265" y="92385"/>
                    </a:cubicBezTo>
                    <a:cubicBezTo>
                      <a:pt x="822336" y="85520"/>
                      <a:pt x="915987" y="182854"/>
                      <a:pt x="859555" y="278383"/>
                    </a:cubicBezTo>
                    <a:cubicBezTo>
                      <a:pt x="878868" y="298456"/>
                      <a:pt x="894979" y="320910"/>
                      <a:pt x="900798" y="351048"/>
                    </a:cubicBezTo>
                    <a:cubicBezTo>
                      <a:pt x="900798" y="359681"/>
                      <a:pt x="900798" y="368293"/>
                      <a:pt x="900798" y="376925"/>
                    </a:cubicBezTo>
                    <a:cubicBezTo>
                      <a:pt x="883458" y="453628"/>
                      <a:pt x="808842" y="505458"/>
                      <a:pt x="686343" y="491505"/>
                    </a:cubicBezTo>
                    <a:cubicBezTo>
                      <a:pt x="654825" y="530888"/>
                      <a:pt x="598742" y="570070"/>
                      <a:pt x="511472" y="565416"/>
                    </a:cubicBezTo>
                    <a:cubicBezTo>
                      <a:pt x="466363" y="562831"/>
                      <a:pt x="434981" y="547855"/>
                      <a:pt x="407506" y="529661"/>
                    </a:cubicBezTo>
                    <a:cubicBezTo>
                      <a:pt x="378566" y="544785"/>
                      <a:pt x="347224" y="556654"/>
                      <a:pt x="301939" y="556784"/>
                    </a:cubicBezTo>
                    <a:cubicBezTo>
                      <a:pt x="197172" y="557008"/>
                      <a:pt x="127087" y="498742"/>
                      <a:pt x="125388" y="418821"/>
                    </a:cubicBezTo>
                    <a:cubicBezTo>
                      <a:pt x="58037" y="400124"/>
                      <a:pt x="12420" y="365225"/>
                      <a:pt x="0" y="305506"/>
                    </a:cubicBezTo>
                    <a:cubicBezTo>
                      <a:pt x="0" y="296875"/>
                      <a:pt x="0" y="288224"/>
                      <a:pt x="0" y="279629"/>
                    </a:cubicBezTo>
                    <a:cubicBezTo>
                      <a:pt x="13709" y="220452"/>
                      <a:pt x="56845" y="183281"/>
                      <a:pt x="128669" y="167524"/>
                    </a:cubicBezTo>
                    <a:cubicBezTo>
                      <a:pt x="124353" y="67698"/>
                      <a:pt x="268020" y="5321"/>
                      <a:pt x="386045" y="49299"/>
                    </a:cubicBezTo>
                    <a:cubicBezTo>
                      <a:pt x="414146" y="27552"/>
                      <a:pt x="453904" y="3832"/>
                      <a:pt x="511453" y="0"/>
                    </a:cubicBezTo>
                    <a:close/>
                  </a:path>
                </a:pathLst>
              </a:custGeom>
              <a:solidFill>
                <a:srgbClr val="A8879D"/>
              </a:solidFill>
              <a:ln w="38100" cap="sq">
                <a:solidFill>
                  <a:srgbClr val="FFFFFF"/>
                </a:solidFill>
                <a:prstDash val="sysDot"/>
                <a:miter/>
              </a:ln>
            </p:spPr>
          </p:sp>
          <p:sp>
            <p:nvSpPr>
              <p:cNvPr id="69" name="TextBox 69"/>
              <p:cNvSpPr txBox="1"/>
              <p:nvPr/>
            </p:nvSpPr>
            <p:spPr>
              <a:xfrm>
                <a:off x="42225" y="56205"/>
                <a:ext cx="816348" cy="428794"/>
              </a:xfrm>
              <a:prstGeom prst="rect">
                <a:avLst/>
              </a:prstGeom>
            </p:spPr>
            <p:txBody>
              <a:bodyPr lIns="30378" tIns="30378" rIns="30378" bIns="30378" rtlCol="0" anchor="ctr"/>
              <a:lstStyle/>
              <a:p>
                <a:pPr algn="ctr">
                  <a:lnSpc>
                    <a:spcPts val="2766"/>
                  </a:lnSpc>
                </a:pPr>
                <a:endParaRPr/>
              </a:p>
            </p:txBody>
          </p:sp>
        </p:grpSp>
      </p:grpSp>
      <p:sp>
        <p:nvSpPr>
          <p:cNvPr id="70" name="Freeform 70"/>
          <p:cNvSpPr/>
          <p:nvPr/>
        </p:nvSpPr>
        <p:spPr>
          <a:xfrm rot="5083040">
            <a:off x="6387277" y="7009820"/>
            <a:ext cx="1868417" cy="1995639"/>
          </a:xfrm>
          <a:custGeom>
            <a:avLst/>
            <a:gdLst/>
            <a:ahLst/>
            <a:cxnLst/>
            <a:rect l="l" t="t" r="r" b="b"/>
            <a:pathLst>
              <a:path w="1868417" h="1995639">
                <a:moveTo>
                  <a:pt x="0" y="0"/>
                </a:moveTo>
                <a:lnTo>
                  <a:pt x="1868417" y="0"/>
                </a:lnTo>
                <a:lnTo>
                  <a:pt x="1868417" y="1995639"/>
                </a:lnTo>
                <a:lnTo>
                  <a:pt x="0" y="199563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1" name="Freeform 71"/>
          <p:cNvSpPr/>
          <p:nvPr/>
        </p:nvSpPr>
        <p:spPr>
          <a:xfrm>
            <a:off x="2470575" y="4282210"/>
            <a:ext cx="5541240" cy="4052769"/>
          </a:xfrm>
          <a:custGeom>
            <a:avLst/>
            <a:gdLst/>
            <a:ahLst/>
            <a:cxnLst/>
            <a:rect l="l" t="t" r="r" b="b"/>
            <a:pathLst>
              <a:path w="5541240" h="4052769">
                <a:moveTo>
                  <a:pt x="0" y="0"/>
                </a:moveTo>
                <a:lnTo>
                  <a:pt x="5541240" y="0"/>
                </a:lnTo>
                <a:lnTo>
                  <a:pt x="5541240" y="4052769"/>
                </a:lnTo>
                <a:lnTo>
                  <a:pt x="0" y="4052769"/>
                </a:lnTo>
                <a:lnTo>
                  <a:pt x="0" y="0"/>
                </a:lnTo>
                <a:close/>
              </a:path>
            </a:pathLst>
          </a:custGeom>
          <a:blipFill>
            <a:blip r:embed="rId16"/>
            <a:stretch>
              <a:fillRect/>
            </a:stretch>
          </a:blipFill>
        </p:spPr>
      </p:sp>
      <p:sp>
        <p:nvSpPr>
          <p:cNvPr id="72" name="Freeform 72"/>
          <p:cNvSpPr/>
          <p:nvPr/>
        </p:nvSpPr>
        <p:spPr>
          <a:xfrm>
            <a:off x="9917754" y="2351749"/>
            <a:ext cx="5933657" cy="4378753"/>
          </a:xfrm>
          <a:custGeom>
            <a:avLst/>
            <a:gdLst/>
            <a:ahLst/>
            <a:cxnLst/>
            <a:rect l="l" t="t" r="r" b="b"/>
            <a:pathLst>
              <a:path w="5933657" h="4378753">
                <a:moveTo>
                  <a:pt x="0" y="0"/>
                </a:moveTo>
                <a:lnTo>
                  <a:pt x="5933657" y="0"/>
                </a:lnTo>
                <a:lnTo>
                  <a:pt x="5933657" y="4378752"/>
                </a:lnTo>
                <a:lnTo>
                  <a:pt x="0" y="4378752"/>
                </a:lnTo>
                <a:lnTo>
                  <a:pt x="0" y="0"/>
                </a:lnTo>
                <a:close/>
              </a:path>
            </a:pathLst>
          </a:custGeom>
          <a:blipFill>
            <a:blip r:embed="rId17"/>
            <a:stretch>
              <a:fillRect/>
            </a:stretch>
          </a:blipFill>
        </p:spPr>
      </p:sp>
      <p:sp>
        <p:nvSpPr>
          <p:cNvPr id="73" name="TextBox 73"/>
          <p:cNvSpPr txBox="1"/>
          <p:nvPr/>
        </p:nvSpPr>
        <p:spPr>
          <a:xfrm>
            <a:off x="9917754" y="7080847"/>
            <a:ext cx="5933657" cy="1416619"/>
          </a:xfrm>
          <a:prstGeom prst="rect">
            <a:avLst/>
          </a:prstGeom>
        </p:spPr>
        <p:txBody>
          <a:bodyPr lIns="0" tIns="0" rIns="0" bIns="0" rtlCol="0" anchor="t">
            <a:spAutoFit/>
          </a:bodyPr>
          <a:lstStyle/>
          <a:p>
            <a:pPr algn="ctr">
              <a:lnSpc>
                <a:spcPts val="3818"/>
              </a:lnSpc>
            </a:pPr>
            <a:r>
              <a:rPr lang="en-US" sz="2727" i="1">
                <a:solidFill>
                  <a:srgbClr val="000000"/>
                </a:solidFill>
                <a:latin typeface="Lulu Font TH Italics"/>
                <a:ea typeface="Lulu Font TH Italics"/>
                <a:cs typeface="Lulu Font TH Italics"/>
                <a:sym typeface="Lulu Font TH Italics"/>
              </a:rPr>
              <a:t>Note:</a:t>
            </a:r>
            <a:r>
              <a:rPr lang="en-US" sz="2727">
                <a:solidFill>
                  <a:srgbClr val="000000"/>
                </a:solidFill>
                <a:latin typeface="Lulu Font TH"/>
                <a:ea typeface="Lulu Font TH"/>
                <a:cs typeface="Lulu Font TH"/>
                <a:sym typeface="Lulu Font TH"/>
              </a:rPr>
              <a:t>  GPA weight only applies to the CALCULATION of your GPA, </a:t>
            </a:r>
            <a:r>
              <a:rPr lang="en-US" sz="2727">
                <a:solidFill>
                  <a:srgbClr val="FF3131"/>
                </a:solidFill>
                <a:latin typeface="Lulu Font TH"/>
                <a:ea typeface="Lulu Font TH"/>
                <a:cs typeface="Lulu Font TH"/>
                <a:sym typeface="Lulu Font TH"/>
              </a:rPr>
              <a:t>but does not change your grade.  </a:t>
            </a:r>
          </a:p>
        </p:txBody>
      </p:sp>
      <p:sp>
        <p:nvSpPr>
          <p:cNvPr id="74" name="TextBox 74"/>
          <p:cNvSpPr txBox="1"/>
          <p:nvPr/>
        </p:nvSpPr>
        <p:spPr>
          <a:xfrm>
            <a:off x="3937260" y="2272204"/>
            <a:ext cx="2607871" cy="1294914"/>
          </a:xfrm>
          <a:prstGeom prst="rect">
            <a:avLst/>
          </a:prstGeom>
        </p:spPr>
        <p:txBody>
          <a:bodyPr lIns="0" tIns="0" rIns="0" bIns="0" rtlCol="0" anchor="t">
            <a:spAutoFit/>
          </a:bodyPr>
          <a:lstStyle/>
          <a:p>
            <a:pPr algn="ctr">
              <a:lnSpc>
                <a:spcPts val="5204"/>
              </a:lnSpc>
            </a:pPr>
            <a:r>
              <a:rPr lang="en-US" sz="3717">
                <a:solidFill>
                  <a:srgbClr val="FFFFFF"/>
                </a:solidFill>
                <a:latin typeface="Lulu Font TH"/>
                <a:ea typeface="Lulu Font TH"/>
                <a:cs typeface="Lulu Font TH"/>
                <a:sym typeface="Lulu Font TH"/>
              </a:rPr>
              <a:t>FBISD</a:t>
            </a:r>
          </a:p>
          <a:p>
            <a:pPr algn="ctr">
              <a:lnSpc>
                <a:spcPts val="5204"/>
              </a:lnSpc>
            </a:pPr>
            <a:r>
              <a:rPr lang="en-US" sz="3717">
                <a:solidFill>
                  <a:srgbClr val="FFFFFF"/>
                </a:solidFill>
                <a:latin typeface="Lulu Font TH"/>
                <a:ea typeface="Lulu Font TH"/>
                <a:cs typeface="Lulu Font TH"/>
                <a:sym typeface="Lulu Font TH"/>
              </a:rPr>
              <a:t>GPA Scale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5393697">
            <a:off x="2007861" y="1186432"/>
            <a:ext cx="636094" cy="1097456"/>
            <a:chOff x="0" y="0"/>
            <a:chExt cx="186235" cy="321312"/>
          </a:xfrm>
        </p:grpSpPr>
        <p:sp>
          <p:nvSpPr>
            <p:cNvPr id="17" name="Freeform 1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18" name="TextBox 18"/>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19" name="Group 19"/>
          <p:cNvGrpSpPr/>
          <p:nvPr/>
        </p:nvGrpSpPr>
        <p:grpSpPr>
          <a:xfrm rot="6302">
            <a:off x="1665445" y="1731236"/>
            <a:ext cx="1320925" cy="7292858"/>
            <a:chOff x="0" y="0"/>
            <a:chExt cx="351834" cy="1942485"/>
          </a:xfrm>
        </p:grpSpPr>
        <p:sp>
          <p:nvSpPr>
            <p:cNvPr id="20" name="Freeform 20"/>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2B68A"/>
            </a:solidFill>
            <a:ln w="142875" cap="sq">
              <a:solidFill>
                <a:srgbClr val="EFE6D5"/>
              </a:solidFill>
              <a:prstDash val="solid"/>
              <a:miter/>
            </a:ln>
          </p:spPr>
        </p:sp>
        <p:sp>
          <p:nvSpPr>
            <p:cNvPr id="21" name="TextBox 21"/>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grpSp>
        <p:nvGrpSpPr>
          <p:cNvPr id="22" name="Group 22"/>
          <p:cNvGrpSpPr/>
          <p:nvPr/>
        </p:nvGrpSpPr>
        <p:grpSpPr>
          <a:xfrm>
            <a:off x="15993413" y="1819467"/>
            <a:ext cx="700159" cy="7210282"/>
            <a:chOff x="0" y="0"/>
            <a:chExt cx="933546" cy="9613709"/>
          </a:xfrm>
        </p:grpSpPr>
        <p:grpSp>
          <p:nvGrpSpPr>
            <p:cNvPr id="23" name="Group 23"/>
            <p:cNvGrpSpPr/>
            <p:nvPr/>
          </p:nvGrpSpPr>
          <p:grpSpPr>
            <a:xfrm rot="6302">
              <a:off x="2917" y="84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2917" y="160313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3205419"/>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1466" y="4807704"/>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5" name="Group 35"/>
            <p:cNvGrpSpPr/>
            <p:nvPr/>
          </p:nvGrpSpPr>
          <p:grpSpPr>
            <a:xfrm rot="6302">
              <a:off x="2917" y="6409988"/>
              <a:ext cx="927712" cy="1600587"/>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8" name="Group 38"/>
            <p:cNvGrpSpPr/>
            <p:nvPr/>
          </p:nvGrpSpPr>
          <p:grpSpPr>
            <a:xfrm rot="6302">
              <a:off x="4367" y="8012273"/>
              <a:ext cx="927712" cy="1600587"/>
              <a:chOff x="0" y="0"/>
              <a:chExt cx="186235" cy="321312"/>
            </a:xfrm>
          </p:grpSpPr>
          <p:sp>
            <p:nvSpPr>
              <p:cNvPr id="39" name="Freeform 39"/>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40" name="TextBox 40"/>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41" name="Group 41"/>
          <p:cNvGrpSpPr/>
          <p:nvPr/>
        </p:nvGrpSpPr>
        <p:grpSpPr>
          <a:xfrm rot="6302">
            <a:off x="3042968" y="1891264"/>
            <a:ext cx="13208996" cy="7292903"/>
            <a:chOff x="0" y="0"/>
            <a:chExt cx="3518275" cy="1942497"/>
          </a:xfrm>
        </p:grpSpPr>
        <p:sp>
          <p:nvSpPr>
            <p:cNvPr id="42" name="Freeform 42"/>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3" name="TextBox 43"/>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683873" y="1615249"/>
            <a:ext cx="5618721" cy="877925"/>
          </a:xfrm>
          <a:custGeom>
            <a:avLst/>
            <a:gdLst/>
            <a:ahLst/>
            <a:cxnLst/>
            <a:rect l="l" t="t" r="r" b="b"/>
            <a:pathLst>
              <a:path w="5618721" h="877925">
                <a:moveTo>
                  <a:pt x="0" y="0"/>
                </a:moveTo>
                <a:lnTo>
                  <a:pt x="5618721" y="0"/>
                </a:lnTo>
                <a:lnTo>
                  <a:pt x="5618721" y="877926"/>
                </a:lnTo>
                <a:lnTo>
                  <a:pt x="0" y="8779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9" name="Freeform 49"/>
          <p:cNvSpPr/>
          <p:nvPr/>
        </p:nvSpPr>
        <p:spPr>
          <a:xfrm>
            <a:off x="4116552" y="2762077"/>
            <a:ext cx="11301259" cy="5735389"/>
          </a:xfrm>
          <a:custGeom>
            <a:avLst/>
            <a:gdLst/>
            <a:ahLst/>
            <a:cxnLst/>
            <a:rect l="l" t="t" r="r" b="b"/>
            <a:pathLst>
              <a:path w="11301259" h="5735389">
                <a:moveTo>
                  <a:pt x="0" y="0"/>
                </a:moveTo>
                <a:lnTo>
                  <a:pt x="11301259" y="0"/>
                </a:lnTo>
                <a:lnTo>
                  <a:pt x="11301259" y="5735389"/>
                </a:lnTo>
                <a:lnTo>
                  <a:pt x="0" y="5735389"/>
                </a:lnTo>
                <a:lnTo>
                  <a:pt x="0" y="0"/>
                </a:lnTo>
                <a:close/>
              </a:path>
            </a:pathLst>
          </a:custGeom>
          <a:blipFill>
            <a:blip r:embed="rId16"/>
            <a:stretch>
              <a:fillRect/>
            </a:stretch>
          </a:blipFill>
        </p:spPr>
      </p:sp>
      <p:sp>
        <p:nvSpPr>
          <p:cNvPr id="50" name="TextBox 50"/>
          <p:cNvSpPr txBox="1"/>
          <p:nvPr/>
        </p:nvSpPr>
        <p:spPr>
          <a:xfrm>
            <a:off x="6609244" y="1834324"/>
            <a:ext cx="6076443" cy="643128"/>
          </a:xfrm>
          <a:prstGeom prst="rect">
            <a:avLst/>
          </a:prstGeom>
        </p:spPr>
        <p:txBody>
          <a:bodyPr lIns="0" tIns="0" rIns="0" bIns="0" rtlCol="0" anchor="t">
            <a:spAutoFit/>
          </a:bodyPr>
          <a:lstStyle/>
          <a:p>
            <a:pPr algn="ctr">
              <a:lnSpc>
                <a:spcPts val="4446"/>
              </a:lnSpc>
            </a:pPr>
            <a:r>
              <a:rPr lang="en-US" sz="5701" spc="478">
                <a:solidFill>
                  <a:srgbClr val="1D376C"/>
                </a:solidFill>
                <a:latin typeface="Comic Sans"/>
                <a:ea typeface="Comic Sans"/>
                <a:cs typeface="Comic Sans"/>
                <a:sym typeface="Comic Sans"/>
              </a:rPr>
              <a:t>Endorsements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3733394" y="3294077"/>
            <a:ext cx="11997854" cy="4886606"/>
          </a:xfrm>
          <a:custGeom>
            <a:avLst/>
            <a:gdLst/>
            <a:ahLst/>
            <a:cxnLst/>
            <a:rect l="l" t="t" r="r" b="b"/>
            <a:pathLst>
              <a:path w="11997854" h="4886606">
                <a:moveTo>
                  <a:pt x="0" y="0"/>
                </a:moveTo>
                <a:lnTo>
                  <a:pt x="11997854" y="0"/>
                </a:lnTo>
                <a:lnTo>
                  <a:pt x="11997854" y="4886606"/>
                </a:lnTo>
                <a:lnTo>
                  <a:pt x="0" y="4886606"/>
                </a:lnTo>
                <a:lnTo>
                  <a:pt x="0" y="0"/>
                </a:lnTo>
                <a:close/>
              </a:path>
            </a:pathLst>
          </a:custGeom>
          <a:blipFill>
            <a:blip r:embed="rId14"/>
            <a:stretch>
              <a:fillRect/>
            </a:stretch>
          </a:blipFill>
        </p:spPr>
      </p:sp>
      <p:sp>
        <p:nvSpPr>
          <p:cNvPr id="49" name="TextBox 49"/>
          <p:cNvSpPr txBox="1"/>
          <p:nvPr/>
        </p:nvSpPr>
        <p:spPr>
          <a:xfrm>
            <a:off x="4772149" y="2254237"/>
            <a:ext cx="9891485" cy="562032"/>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55166" y="556156"/>
            <a:ext cx="16983335" cy="9174688"/>
            <a:chOff x="0" y="0"/>
            <a:chExt cx="22644446" cy="12232918"/>
          </a:xfrm>
        </p:grpSpPr>
        <p:grpSp>
          <p:nvGrpSpPr>
            <p:cNvPr id="3" name="Group 3"/>
            <p:cNvGrpSpPr/>
            <p:nvPr/>
          </p:nvGrpSpPr>
          <p:grpSpPr>
            <a:xfrm rot="6302">
              <a:off x="11156" y="20726"/>
              <a:ext cx="22622134" cy="12191467"/>
              <a:chOff x="0" y="0"/>
              <a:chExt cx="5002236" cy="2695793"/>
            </a:xfrm>
          </p:grpSpPr>
          <p:sp>
            <p:nvSpPr>
              <p:cNvPr id="4" name="Freeform 4"/>
              <p:cNvSpPr/>
              <p:nvPr/>
            </p:nvSpPr>
            <p:spPr>
              <a:xfrm>
                <a:off x="0" y="0"/>
                <a:ext cx="5002236" cy="2695793"/>
              </a:xfrm>
              <a:custGeom>
                <a:avLst/>
                <a:gdLst/>
                <a:ahLst/>
                <a:cxnLst/>
                <a:rect l="l" t="t" r="r" b="b"/>
                <a:pathLst>
                  <a:path w="5002236" h="2695793">
                    <a:moveTo>
                      <a:pt x="23271" y="0"/>
                    </a:moveTo>
                    <a:lnTo>
                      <a:pt x="4978965" y="0"/>
                    </a:lnTo>
                    <a:cubicBezTo>
                      <a:pt x="4985137" y="0"/>
                      <a:pt x="4991056" y="2452"/>
                      <a:pt x="4995420" y="6816"/>
                    </a:cubicBezTo>
                    <a:cubicBezTo>
                      <a:pt x="4999784" y="11180"/>
                      <a:pt x="5002236" y="17099"/>
                      <a:pt x="5002236" y="23271"/>
                    </a:cubicBezTo>
                    <a:lnTo>
                      <a:pt x="5002236" y="2672522"/>
                    </a:lnTo>
                    <a:cubicBezTo>
                      <a:pt x="5002236" y="2678694"/>
                      <a:pt x="4999784" y="2684613"/>
                      <a:pt x="4995420" y="2688977"/>
                    </a:cubicBezTo>
                    <a:cubicBezTo>
                      <a:pt x="4991056" y="2693341"/>
                      <a:pt x="4985137" y="2695793"/>
                      <a:pt x="4978965" y="2695793"/>
                    </a:cubicBezTo>
                    <a:lnTo>
                      <a:pt x="23271" y="2695793"/>
                    </a:lnTo>
                    <a:cubicBezTo>
                      <a:pt x="17099" y="2695793"/>
                      <a:pt x="11180" y="2693341"/>
                      <a:pt x="6816" y="2688977"/>
                    </a:cubicBezTo>
                    <a:cubicBezTo>
                      <a:pt x="2452" y="2684613"/>
                      <a:pt x="0" y="2678694"/>
                      <a:pt x="0" y="2672522"/>
                    </a:cubicBezTo>
                    <a:lnTo>
                      <a:pt x="0" y="23271"/>
                    </a:lnTo>
                    <a:cubicBezTo>
                      <a:pt x="0" y="17099"/>
                      <a:pt x="2452" y="11180"/>
                      <a:pt x="6816" y="6816"/>
                    </a:cubicBezTo>
                    <a:cubicBezTo>
                      <a:pt x="11180" y="2452"/>
                      <a:pt x="17099" y="0"/>
                      <a:pt x="23271" y="0"/>
                    </a:cubicBezTo>
                    <a:close/>
                  </a:path>
                </a:pathLst>
              </a:custGeom>
              <a:solidFill>
                <a:srgbClr val="FFFFFF"/>
              </a:solidFill>
            </p:spPr>
          </p:sp>
          <p:sp>
            <p:nvSpPr>
              <p:cNvPr id="5" name="TextBox 5"/>
              <p:cNvSpPr txBox="1"/>
              <p:nvPr/>
            </p:nvSpPr>
            <p:spPr>
              <a:xfrm>
                <a:off x="0" y="-38100"/>
                <a:ext cx="5002236" cy="273389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0669509" y="285300"/>
              <a:ext cx="473083" cy="344759"/>
            </a:xfrm>
            <a:custGeom>
              <a:avLst/>
              <a:gdLst/>
              <a:ahLst/>
              <a:cxnLst/>
              <a:rect l="l" t="t" r="r" b="b"/>
              <a:pathLst>
                <a:path w="473083" h="344759">
                  <a:moveTo>
                    <a:pt x="0" y="0"/>
                  </a:moveTo>
                  <a:lnTo>
                    <a:pt x="473083" y="0"/>
                  </a:lnTo>
                  <a:lnTo>
                    <a:pt x="473083" y="344759"/>
                  </a:lnTo>
                  <a:lnTo>
                    <a:pt x="0" y="3447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21530978" y="173054"/>
              <a:ext cx="305972" cy="569250"/>
            </a:xfrm>
            <a:custGeom>
              <a:avLst/>
              <a:gdLst/>
              <a:ahLst/>
              <a:cxnLst/>
              <a:rect l="l" t="t" r="r" b="b"/>
              <a:pathLst>
                <a:path w="305972" h="569250">
                  <a:moveTo>
                    <a:pt x="0" y="0"/>
                  </a:moveTo>
                  <a:lnTo>
                    <a:pt x="305972" y="0"/>
                  </a:lnTo>
                  <a:lnTo>
                    <a:pt x="305972" y="569250"/>
                  </a:lnTo>
                  <a:lnTo>
                    <a:pt x="0" y="56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068003" y="285300"/>
              <a:ext cx="344759" cy="344759"/>
            </a:xfrm>
            <a:custGeom>
              <a:avLst/>
              <a:gdLst/>
              <a:ahLst/>
              <a:cxnLst/>
              <a:rect l="l" t="t" r="r" b="b"/>
              <a:pathLst>
                <a:path w="344759" h="344759">
                  <a:moveTo>
                    <a:pt x="0" y="0"/>
                  </a:moveTo>
                  <a:lnTo>
                    <a:pt x="344760" y="0"/>
                  </a:lnTo>
                  <a:lnTo>
                    <a:pt x="344760" y="344759"/>
                  </a:lnTo>
                  <a:lnTo>
                    <a:pt x="0" y="3447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9468533" y="286317"/>
              <a:ext cx="342724" cy="342724"/>
            </a:xfrm>
            <a:custGeom>
              <a:avLst/>
              <a:gdLst/>
              <a:ahLst/>
              <a:cxnLst/>
              <a:rect l="l" t="t" r="r" b="b"/>
              <a:pathLst>
                <a:path w="342724" h="342724">
                  <a:moveTo>
                    <a:pt x="0" y="0"/>
                  </a:moveTo>
                  <a:lnTo>
                    <a:pt x="342724" y="0"/>
                  </a:lnTo>
                  <a:lnTo>
                    <a:pt x="342724" y="342724"/>
                  </a:lnTo>
                  <a:lnTo>
                    <a:pt x="0" y="342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rot="6302">
            <a:off x="1093182" y="1120227"/>
            <a:ext cx="16101636" cy="8218820"/>
            <a:chOff x="0" y="0"/>
            <a:chExt cx="4592635" cy="2344236"/>
          </a:xfrm>
        </p:grpSpPr>
        <p:sp>
          <p:nvSpPr>
            <p:cNvPr id="11" name="Freeform 11"/>
            <p:cNvSpPr/>
            <p:nvPr/>
          </p:nvSpPr>
          <p:spPr>
            <a:xfrm>
              <a:off x="0" y="0"/>
              <a:ext cx="4592635" cy="2344236"/>
            </a:xfrm>
            <a:custGeom>
              <a:avLst/>
              <a:gdLst/>
              <a:ahLst/>
              <a:cxnLst/>
              <a:rect l="l" t="t" r="r" b="b"/>
              <a:pathLst>
                <a:path w="4592635" h="2344236">
                  <a:moveTo>
                    <a:pt x="6731" y="0"/>
                  </a:moveTo>
                  <a:lnTo>
                    <a:pt x="4585903" y="0"/>
                  </a:lnTo>
                  <a:cubicBezTo>
                    <a:pt x="4587689" y="0"/>
                    <a:pt x="4589401" y="709"/>
                    <a:pt x="4590663" y="1972"/>
                  </a:cubicBezTo>
                  <a:cubicBezTo>
                    <a:pt x="4591926" y="3234"/>
                    <a:pt x="4592635" y="4946"/>
                    <a:pt x="4592635" y="6731"/>
                  </a:cubicBezTo>
                  <a:lnTo>
                    <a:pt x="4592635" y="2337505"/>
                  </a:lnTo>
                  <a:cubicBezTo>
                    <a:pt x="4592635" y="2341222"/>
                    <a:pt x="4589621" y="2344236"/>
                    <a:pt x="4585903" y="2344236"/>
                  </a:cubicBezTo>
                  <a:lnTo>
                    <a:pt x="6731" y="2344236"/>
                  </a:lnTo>
                  <a:cubicBezTo>
                    <a:pt x="4946" y="2344236"/>
                    <a:pt x="3234" y="2343527"/>
                    <a:pt x="1972" y="2342265"/>
                  </a:cubicBezTo>
                  <a:cubicBezTo>
                    <a:pt x="709" y="2341002"/>
                    <a:pt x="0" y="2339290"/>
                    <a:pt x="0" y="2337505"/>
                  </a:cubicBezTo>
                  <a:lnTo>
                    <a:pt x="0" y="6731"/>
                  </a:lnTo>
                  <a:cubicBezTo>
                    <a:pt x="0" y="4946"/>
                    <a:pt x="709" y="3234"/>
                    <a:pt x="1972" y="1972"/>
                  </a:cubicBezTo>
                  <a:cubicBezTo>
                    <a:pt x="3234" y="709"/>
                    <a:pt x="4946" y="0"/>
                    <a:pt x="6731" y="0"/>
                  </a:cubicBezTo>
                  <a:close/>
                </a:path>
              </a:pathLst>
            </a:custGeom>
            <a:solidFill>
              <a:srgbClr val="8D685A"/>
            </a:solidFill>
            <a:ln cap="sq">
              <a:noFill/>
              <a:prstDash val="sysDot"/>
              <a:miter/>
            </a:ln>
          </p:spPr>
        </p:sp>
        <p:sp>
          <p:nvSpPr>
            <p:cNvPr id="12" name="TextBox 12"/>
            <p:cNvSpPr txBox="1"/>
            <p:nvPr/>
          </p:nvSpPr>
          <p:spPr>
            <a:xfrm>
              <a:off x="0" y="-38100"/>
              <a:ext cx="4592635" cy="2382336"/>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6302">
            <a:off x="1256672" y="1283129"/>
            <a:ext cx="15780323" cy="7898682"/>
            <a:chOff x="0" y="0"/>
            <a:chExt cx="4500987" cy="2252924"/>
          </a:xfrm>
        </p:grpSpPr>
        <p:sp>
          <p:nvSpPr>
            <p:cNvPr id="14" name="Freeform 14"/>
            <p:cNvSpPr/>
            <p:nvPr/>
          </p:nvSpPr>
          <p:spPr>
            <a:xfrm>
              <a:off x="0" y="0"/>
              <a:ext cx="4500987" cy="2252924"/>
            </a:xfrm>
            <a:custGeom>
              <a:avLst/>
              <a:gdLst/>
              <a:ahLst/>
              <a:cxnLst/>
              <a:rect l="l" t="t" r="r" b="b"/>
              <a:pathLst>
                <a:path w="4500987" h="2252924">
                  <a:moveTo>
                    <a:pt x="6868" y="0"/>
                  </a:moveTo>
                  <a:lnTo>
                    <a:pt x="4494119" y="0"/>
                  </a:lnTo>
                  <a:cubicBezTo>
                    <a:pt x="4495940" y="0"/>
                    <a:pt x="4497687" y="724"/>
                    <a:pt x="4498975" y="2012"/>
                  </a:cubicBezTo>
                  <a:cubicBezTo>
                    <a:pt x="4500264" y="3300"/>
                    <a:pt x="4500987" y="5047"/>
                    <a:pt x="4500987" y="6868"/>
                  </a:cubicBezTo>
                  <a:lnTo>
                    <a:pt x="4500987" y="2246055"/>
                  </a:lnTo>
                  <a:cubicBezTo>
                    <a:pt x="4500987" y="2247877"/>
                    <a:pt x="4500264" y="2249624"/>
                    <a:pt x="4498975" y="2250912"/>
                  </a:cubicBezTo>
                  <a:cubicBezTo>
                    <a:pt x="4497687" y="2252200"/>
                    <a:pt x="4495940" y="2252924"/>
                    <a:pt x="4494119" y="2252924"/>
                  </a:cubicBezTo>
                  <a:lnTo>
                    <a:pt x="6868" y="2252924"/>
                  </a:lnTo>
                  <a:cubicBezTo>
                    <a:pt x="5047" y="2252924"/>
                    <a:pt x="3300" y="2252200"/>
                    <a:pt x="2012" y="2250912"/>
                  </a:cubicBezTo>
                  <a:cubicBezTo>
                    <a:pt x="724" y="2249624"/>
                    <a:pt x="0" y="2247877"/>
                    <a:pt x="0" y="2246055"/>
                  </a:cubicBezTo>
                  <a:lnTo>
                    <a:pt x="0" y="6868"/>
                  </a:lnTo>
                  <a:cubicBezTo>
                    <a:pt x="0" y="5047"/>
                    <a:pt x="724" y="3300"/>
                    <a:pt x="2012" y="2012"/>
                  </a:cubicBezTo>
                  <a:cubicBezTo>
                    <a:pt x="3300" y="724"/>
                    <a:pt x="5047" y="0"/>
                    <a:pt x="6868" y="0"/>
                  </a:cubicBezTo>
                  <a:close/>
                </a:path>
              </a:pathLst>
            </a:custGeom>
            <a:solidFill>
              <a:srgbClr val="D3C1B1"/>
            </a:solidFill>
            <a:ln w="28575" cap="sq">
              <a:solidFill>
                <a:srgbClr val="000000"/>
              </a:solidFill>
              <a:prstDash val="sysDot"/>
              <a:miter/>
            </a:ln>
          </p:spPr>
        </p:sp>
        <p:sp>
          <p:nvSpPr>
            <p:cNvPr id="15" name="TextBox 15"/>
            <p:cNvSpPr txBox="1"/>
            <p:nvPr/>
          </p:nvSpPr>
          <p:spPr>
            <a:xfrm>
              <a:off x="0" y="-38100"/>
              <a:ext cx="4500987" cy="2291024"/>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993413" y="1819467"/>
            <a:ext cx="700159" cy="7210282"/>
            <a:chOff x="0" y="0"/>
            <a:chExt cx="933546" cy="9613709"/>
          </a:xfrm>
        </p:grpSpPr>
        <p:grpSp>
          <p:nvGrpSpPr>
            <p:cNvPr id="17" name="Group 17"/>
            <p:cNvGrpSpPr/>
            <p:nvPr/>
          </p:nvGrpSpPr>
          <p:grpSpPr>
            <a:xfrm rot="6302">
              <a:off x="2917" y="849"/>
              <a:ext cx="927712" cy="1600587"/>
              <a:chOff x="0" y="0"/>
              <a:chExt cx="186235" cy="321312"/>
            </a:xfrm>
          </p:grpSpPr>
          <p:sp>
            <p:nvSpPr>
              <p:cNvPr id="18" name="Freeform 18"/>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E4AFAB"/>
              </a:solidFill>
              <a:ln w="47625" cap="rnd">
                <a:solidFill>
                  <a:srgbClr val="898888"/>
                </a:solidFill>
                <a:prstDash val="solid"/>
                <a:round/>
              </a:ln>
            </p:spPr>
          </p:sp>
          <p:sp>
            <p:nvSpPr>
              <p:cNvPr id="19" name="TextBox 19"/>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0" name="Group 20"/>
            <p:cNvGrpSpPr/>
            <p:nvPr/>
          </p:nvGrpSpPr>
          <p:grpSpPr>
            <a:xfrm rot="6302">
              <a:off x="2917" y="1603134"/>
              <a:ext cx="927712" cy="1600587"/>
              <a:chOff x="0" y="0"/>
              <a:chExt cx="186235" cy="321312"/>
            </a:xfrm>
          </p:grpSpPr>
          <p:sp>
            <p:nvSpPr>
              <p:cNvPr id="21" name="Freeform 21"/>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2B68A"/>
              </a:solidFill>
              <a:ln w="47625" cap="rnd">
                <a:solidFill>
                  <a:srgbClr val="898888"/>
                </a:solidFill>
                <a:prstDash val="solid"/>
                <a:round/>
              </a:ln>
            </p:spPr>
          </p:sp>
          <p:sp>
            <p:nvSpPr>
              <p:cNvPr id="22" name="TextBox 22"/>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3" name="Group 23"/>
            <p:cNvGrpSpPr/>
            <p:nvPr/>
          </p:nvGrpSpPr>
          <p:grpSpPr>
            <a:xfrm rot="6302">
              <a:off x="2917" y="3205419"/>
              <a:ext cx="927712" cy="1600587"/>
              <a:chOff x="0" y="0"/>
              <a:chExt cx="186235" cy="321312"/>
            </a:xfrm>
          </p:grpSpPr>
          <p:sp>
            <p:nvSpPr>
              <p:cNvPr id="24" name="Freeform 24"/>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D8AE6D"/>
              </a:solidFill>
              <a:ln w="47625" cap="rnd">
                <a:solidFill>
                  <a:srgbClr val="898888"/>
                </a:solidFill>
                <a:prstDash val="solid"/>
                <a:round/>
              </a:ln>
            </p:spPr>
          </p:sp>
          <p:sp>
            <p:nvSpPr>
              <p:cNvPr id="25" name="TextBox 25"/>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6" name="Group 26"/>
            <p:cNvGrpSpPr/>
            <p:nvPr/>
          </p:nvGrpSpPr>
          <p:grpSpPr>
            <a:xfrm rot="6302">
              <a:off x="1466" y="4807704"/>
              <a:ext cx="927712" cy="1600587"/>
              <a:chOff x="0" y="0"/>
              <a:chExt cx="186235" cy="321312"/>
            </a:xfrm>
          </p:grpSpPr>
          <p:sp>
            <p:nvSpPr>
              <p:cNvPr id="27" name="Freeform 27"/>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8879D"/>
              </a:solidFill>
              <a:ln w="47625" cap="rnd">
                <a:solidFill>
                  <a:srgbClr val="898888"/>
                </a:solidFill>
                <a:prstDash val="solid"/>
                <a:round/>
              </a:ln>
            </p:spPr>
          </p:sp>
          <p:sp>
            <p:nvSpPr>
              <p:cNvPr id="28" name="TextBox 28"/>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29" name="Group 29"/>
            <p:cNvGrpSpPr/>
            <p:nvPr/>
          </p:nvGrpSpPr>
          <p:grpSpPr>
            <a:xfrm rot="6302">
              <a:off x="2917" y="6409988"/>
              <a:ext cx="927712" cy="1600587"/>
              <a:chOff x="0" y="0"/>
              <a:chExt cx="186235" cy="321312"/>
            </a:xfrm>
          </p:grpSpPr>
          <p:sp>
            <p:nvSpPr>
              <p:cNvPr id="30" name="Freeform 30"/>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86BDB9"/>
              </a:solidFill>
              <a:ln w="47625" cap="rnd">
                <a:solidFill>
                  <a:srgbClr val="898888"/>
                </a:solidFill>
                <a:prstDash val="solid"/>
                <a:round/>
              </a:ln>
            </p:spPr>
          </p:sp>
          <p:sp>
            <p:nvSpPr>
              <p:cNvPr id="31" name="TextBox 31"/>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nvGrpSpPr>
            <p:cNvPr id="32" name="Group 32"/>
            <p:cNvGrpSpPr/>
            <p:nvPr/>
          </p:nvGrpSpPr>
          <p:grpSpPr>
            <a:xfrm rot="6302">
              <a:off x="4367" y="8012273"/>
              <a:ext cx="927712" cy="1600587"/>
              <a:chOff x="0" y="0"/>
              <a:chExt cx="186235" cy="321312"/>
            </a:xfrm>
          </p:grpSpPr>
          <p:sp>
            <p:nvSpPr>
              <p:cNvPr id="33" name="Freeform 33"/>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B39387"/>
              </a:solidFill>
              <a:ln w="47625" cap="rnd">
                <a:solidFill>
                  <a:srgbClr val="898888"/>
                </a:solidFill>
                <a:prstDash val="solid"/>
                <a:round/>
              </a:ln>
            </p:spPr>
          </p:sp>
          <p:sp>
            <p:nvSpPr>
              <p:cNvPr id="34" name="TextBox 34"/>
              <p:cNvSpPr txBox="1"/>
              <p:nvPr/>
            </p:nvSpPr>
            <p:spPr>
              <a:xfrm>
                <a:off x="0" y="-38100"/>
                <a:ext cx="186235" cy="359412"/>
              </a:xfrm>
              <a:prstGeom prst="rect">
                <a:avLst/>
              </a:prstGeom>
            </p:spPr>
            <p:txBody>
              <a:bodyPr lIns="54400" tIns="54400" rIns="54400" bIns="54400" rtlCol="0" anchor="ctr"/>
              <a:lstStyle/>
              <a:p>
                <a:pPr algn="ctr">
                  <a:lnSpc>
                    <a:spcPts val="2660"/>
                  </a:lnSpc>
                </a:pPr>
                <a:endParaRPr/>
              </a:p>
            </p:txBody>
          </p:sp>
        </p:grpSp>
      </p:grpSp>
      <p:grpSp>
        <p:nvGrpSpPr>
          <p:cNvPr id="35" name="Group 35"/>
          <p:cNvGrpSpPr/>
          <p:nvPr/>
        </p:nvGrpSpPr>
        <p:grpSpPr>
          <a:xfrm rot="-5393697">
            <a:off x="2007861" y="1186432"/>
            <a:ext cx="636094" cy="1097456"/>
            <a:chOff x="0" y="0"/>
            <a:chExt cx="186235" cy="321312"/>
          </a:xfrm>
        </p:grpSpPr>
        <p:sp>
          <p:nvSpPr>
            <p:cNvPr id="36" name="Freeform 36"/>
            <p:cNvSpPr/>
            <p:nvPr/>
          </p:nvSpPr>
          <p:spPr>
            <a:xfrm>
              <a:off x="0" y="0"/>
              <a:ext cx="186235" cy="321312"/>
            </a:xfrm>
            <a:custGeom>
              <a:avLst/>
              <a:gdLst/>
              <a:ahLst/>
              <a:cxnLst/>
              <a:rect l="l" t="t" r="r" b="b"/>
              <a:pathLst>
                <a:path w="186235" h="321312">
                  <a:moveTo>
                    <a:pt x="93117" y="0"/>
                  </a:moveTo>
                  <a:lnTo>
                    <a:pt x="93117" y="0"/>
                  </a:lnTo>
                  <a:cubicBezTo>
                    <a:pt x="144545" y="0"/>
                    <a:pt x="186235" y="41690"/>
                    <a:pt x="186235" y="93117"/>
                  </a:cubicBezTo>
                  <a:lnTo>
                    <a:pt x="186235" y="228195"/>
                  </a:lnTo>
                  <a:cubicBezTo>
                    <a:pt x="186235" y="252891"/>
                    <a:pt x="176424" y="276576"/>
                    <a:pt x="158961" y="294039"/>
                  </a:cubicBezTo>
                  <a:cubicBezTo>
                    <a:pt x="141498" y="311501"/>
                    <a:pt x="117814" y="321312"/>
                    <a:pt x="93117" y="321312"/>
                  </a:cubicBezTo>
                  <a:lnTo>
                    <a:pt x="93117" y="321312"/>
                  </a:lnTo>
                  <a:cubicBezTo>
                    <a:pt x="68421" y="321312"/>
                    <a:pt x="44736" y="311501"/>
                    <a:pt x="27273" y="294039"/>
                  </a:cubicBezTo>
                  <a:cubicBezTo>
                    <a:pt x="9811" y="276576"/>
                    <a:pt x="0" y="252891"/>
                    <a:pt x="0" y="228195"/>
                  </a:cubicBezTo>
                  <a:lnTo>
                    <a:pt x="0" y="93117"/>
                  </a:lnTo>
                  <a:cubicBezTo>
                    <a:pt x="0" y="68421"/>
                    <a:pt x="9811" y="44736"/>
                    <a:pt x="27273" y="27273"/>
                  </a:cubicBezTo>
                  <a:cubicBezTo>
                    <a:pt x="44736" y="9811"/>
                    <a:pt x="68421" y="0"/>
                    <a:pt x="93117" y="0"/>
                  </a:cubicBezTo>
                  <a:close/>
                </a:path>
              </a:pathLst>
            </a:custGeom>
            <a:solidFill>
              <a:srgbClr val="A48C7E"/>
            </a:solidFill>
            <a:ln w="47625" cap="rnd">
              <a:solidFill>
                <a:srgbClr val="898888"/>
              </a:solidFill>
              <a:prstDash val="solid"/>
              <a:round/>
            </a:ln>
          </p:spPr>
        </p:sp>
        <p:sp>
          <p:nvSpPr>
            <p:cNvPr id="37" name="TextBox 37"/>
            <p:cNvSpPr txBox="1"/>
            <p:nvPr/>
          </p:nvSpPr>
          <p:spPr>
            <a:xfrm>
              <a:off x="0" y="-38100"/>
              <a:ext cx="186235" cy="359412"/>
            </a:xfrm>
            <a:prstGeom prst="rect">
              <a:avLst/>
            </a:prstGeom>
          </p:spPr>
          <p:txBody>
            <a:bodyPr lIns="49419" tIns="49419" rIns="49419" bIns="49419" rtlCol="0" anchor="ctr"/>
            <a:lstStyle/>
            <a:p>
              <a:pPr algn="ctr">
                <a:lnSpc>
                  <a:spcPts val="2660"/>
                </a:lnSpc>
              </a:pPr>
              <a:endParaRPr/>
            </a:p>
          </p:txBody>
        </p:sp>
      </p:grpSp>
      <p:grpSp>
        <p:nvGrpSpPr>
          <p:cNvPr id="38" name="Group 38"/>
          <p:cNvGrpSpPr/>
          <p:nvPr/>
        </p:nvGrpSpPr>
        <p:grpSpPr>
          <a:xfrm rot="6302">
            <a:off x="3127823" y="1741850"/>
            <a:ext cx="13208996" cy="7292903"/>
            <a:chOff x="0" y="0"/>
            <a:chExt cx="3518275" cy="1942497"/>
          </a:xfrm>
        </p:grpSpPr>
        <p:sp>
          <p:nvSpPr>
            <p:cNvPr id="39" name="Freeform 39"/>
            <p:cNvSpPr/>
            <p:nvPr/>
          </p:nvSpPr>
          <p:spPr>
            <a:xfrm>
              <a:off x="0" y="0"/>
              <a:ext cx="3518275" cy="1942497"/>
            </a:xfrm>
            <a:custGeom>
              <a:avLst/>
              <a:gdLst/>
              <a:ahLst/>
              <a:cxnLst/>
              <a:rect l="l" t="t" r="r" b="b"/>
              <a:pathLst>
                <a:path w="3518275" h="1942497">
                  <a:moveTo>
                    <a:pt x="0" y="0"/>
                  </a:moveTo>
                  <a:lnTo>
                    <a:pt x="3518275" y="0"/>
                  </a:lnTo>
                  <a:lnTo>
                    <a:pt x="3518275" y="1942497"/>
                  </a:lnTo>
                  <a:lnTo>
                    <a:pt x="0" y="1942497"/>
                  </a:lnTo>
                  <a:close/>
                </a:path>
              </a:pathLst>
            </a:custGeom>
            <a:solidFill>
              <a:srgbClr val="EFE6D5"/>
            </a:solidFill>
            <a:ln cap="sq">
              <a:noFill/>
              <a:prstDash val="solid"/>
              <a:miter/>
            </a:ln>
          </p:spPr>
        </p:sp>
        <p:sp>
          <p:nvSpPr>
            <p:cNvPr id="40" name="TextBox 40"/>
            <p:cNvSpPr txBox="1"/>
            <p:nvPr/>
          </p:nvSpPr>
          <p:spPr>
            <a:xfrm>
              <a:off x="0" y="-38100"/>
              <a:ext cx="3518275" cy="1980597"/>
            </a:xfrm>
            <a:prstGeom prst="rect">
              <a:avLst/>
            </a:prstGeom>
          </p:spPr>
          <p:txBody>
            <a:bodyPr lIns="54400" tIns="54400" rIns="54400" bIns="54400" rtlCol="0" anchor="ctr"/>
            <a:lstStyle/>
            <a:p>
              <a:pPr algn="ctr">
                <a:lnSpc>
                  <a:spcPts val="2660"/>
                </a:lnSpc>
              </a:pPr>
              <a:endParaRPr/>
            </a:p>
          </p:txBody>
        </p:sp>
      </p:grpSp>
      <p:grpSp>
        <p:nvGrpSpPr>
          <p:cNvPr id="41" name="Group 41"/>
          <p:cNvGrpSpPr/>
          <p:nvPr/>
        </p:nvGrpSpPr>
        <p:grpSpPr>
          <a:xfrm rot="6302">
            <a:off x="1665445" y="1731236"/>
            <a:ext cx="1320925" cy="7292858"/>
            <a:chOff x="0" y="0"/>
            <a:chExt cx="351834" cy="1942485"/>
          </a:xfrm>
        </p:grpSpPr>
        <p:sp>
          <p:nvSpPr>
            <p:cNvPr id="42" name="Freeform 42"/>
            <p:cNvSpPr/>
            <p:nvPr/>
          </p:nvSpPr>
          <p:spPr>
            <a:xfrm>
              <a:off x="0" y="0"/>
              <a:ext cx="351834" cy="1942485"/>
            </a:xfrm>
            <a:custGeom>
              <a:avLst/>
              <a:gdLst/>
              <a:ahLst/>
              <a:cxnLst/>
              <a:rect l="l" t="t" r="r" b="b"/>
              <a:pathLst>
                <a:path w="351834" h="1942485">
                  <a:moveTo>
                    <a:pt x="0" y="0"/>
                  </a:moveTo>
                  <a:lnTo>
                    <a:pt x="351834" y="0"/>
                  </a:lnTo>
                  <a:lnTo>
                    <a:pt x="351834" y="1942485"/>
                  </a:lnTo>
                  <a:lnTo>
                    <a:pt x="0" y="1942485"/>
                  </a:lnTo>
                  <a:close/>
                </a:path>
              </a:pathLst>
            </a:custGeom>
            <a:solidFill>
              <a:srgbClr val="A48C7E"/>
            </a:solidFill>
            <a:ln w="142875" cap="sq">
              <a:solidFill>
                <a:srgbClr val="EFE6D5"/>
              </a:solidFill>
              <a:prstDash val="solid"/>
              <a:miter/>
            </a:ln>
          </p:spPr>
        </p:sp>
        <p:sp>
          <p:nvSpPr>
            <p:cNvPr id="43" name="TextBox 43"/>
            <p:cNvSpPr txBox="1"/>
            <p:nvPr/>
          </p:nvSpPr>
          <p:spPr>
            <a:xfrm>
              <a:off x="0" y="-38100"/>
              <a:ext cx="351834" cy="1980585"/>
            </a:xfrm>
            <a:prstGeom prst="rect">
              <a:avLst/>
            </a:prstGeom>
          </p:spPr>
          <p:txBody>
            <a:bodyPr lIns="54400" tIns="54400" rIns="54400" bIns="54400" rtlCol="0" anchor="ctr"/>
            <a:lstStyle/>
            <a:p>
              <a:pPr algn="ctr">
                <a:lnSpc>
                  <a:spcPts val="2660"/>
                </a:lnSpc>
              </a:pPr>
              <a:endParaRPr/>
            </a:p>
          </p:txBody>
        </p:sp>
      </p:grpSp>
      <p:sp>
        <p:nvSpPr>
          <p:cNvPr id="44" name="Freeform 44"/>
          <p:cNvSpPr/>
          <p:nvPr/>
        </p:nvSpPr>
        <p:spPr>
          <a:xfrm>
            <a:off x="2630218" y="2536712"/>
            <a:ext cx="812153" cy="5960755"/>
          </a:xfrm>
          <a:custGeom>
            <a:avLst/>
            <a:gdLst/>
            <a:ahLst/>
            <a:cxnLst/>
            <a:rect l="l" t="t" r="r" b="b"/>
            <a:pathLst>
              <a:path w="812153" h="5960755">
                <a:moveTo>
                  <a:pt x="0" y="0"/>
                </a:moveTo>
                <a:lnTo>
                  <a:pt x="812152" y="0"/>
                </a:lnTo>
                <a:lnTo>
                  <a:pt x="812152" y="5960754"/>
                </a:lnTo>
                <a:lnTo>
                  <a:pt x="0" y="59607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45"/>
          <p:cNvGrpSpPr/>
          <p:nvPr/>
        </p:nvGrpSpPr>
        <p:grpSpPr>
          <a:xfrm>
            <a:off x="3586603" y="2330678"/>
            <a:ext cx="11831208" cy="6166789"/>
            <a:chOff x="0" y="0"/>
            <a:chExt cx="15774944" cy="8222385"/>
          </a:xfrm>
        </p:grpSpPr>
        <p:sp>
          <p:nvSpPr>
            <p:cNvPr id="46" name="Freeform 46"/>
            <p:cNvSpPr/>
            <p:nvPr/>
          </p:nvSpPr>
          <p:spPr>
            <a:xfrm>
              <a:off x="0" y="28094"/>
              <a:ext cx="8194290" cy="8194290"/>
            </a:xfrm>
            <a:custGeom>
              <a:avLst/>
              <a:gdLst/>
              <a:ahLst/>
              <a:cxnLst/>
              <a:rect l="l" t="t" r="r" b="b"/>
              <a:pathLst>
                <a:path w="8194290" h="8194290">
                  <a:moveTo>
                    <a:pt x="0" y="0"/>
                  </a:moveTo>
                  <a:lnTo>
                    <a:pt x="8194290" y="0"/>
                  </a:lnTo>
                  <a:lnTo>
                    <a:pt x="8194290" y="8194291"/>
                  </a:lnTo>
                  <a:lnTo>
                    <a:pt x="0" y="8194291"/>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sp>
          <p:nvSpPr>
            <p:cNvPr id="47" name="Freeform 47"/>
            <p:cNvSpPr/>
            <p:nvPr/>
          </p:nvSpPr>
          <p:spPr>
            <a:xfrm>
              <a:off x="7580653" y="0"/>
              <a:ext cx="8194290" cy="8194290"/>
            </a:xfrm>
            <a:custGeom>
              <a:avLst/>
              <a:gdLst/>
              <a:ahLst/>
              <a:cxnLst/>
              <a:rect l="l" t="t" r="r" b="b"/>
              <a:pathLst>
                <a:path w="8194290" h="8194290">
                  <a:moveTo>
                    <a:pt x="0" y="0"/>
                  </a:moveTo>
                  <a:lnTo>
                    <a:pt x="8194291" y="0"/>
                  </a:lnTo>
                  <a:lnTo>
                    <a:pt x="8194291" y="8194290"/>
                  </a:lnTo>
                  <a:lnTo>
                    <a:pt x="0" y="8194290"/>
                  </a:lnTo>
                  <a:lnTo>
                    <a:pt x="0" y="0"/>
                  </a:lnTo>
                  <a:close/>
                </a:path>
              </a:pathLst>
            </a:custGeom>
            <a:blipFill>
              <a:blip r:embed="rId12">
                <a:alphaModFix amt="29000"/>
                <a:extLst>
                  <a:ext uri="{96DAC541-7B7A-43D3-8B79-37D633B846F1}">
                    <asvg:svgBlip xmlns:asvg="http://schemas.microsoft.com/office/drawing/2016/SVG/main" r:embed="rId13"/>
                  </a:ext>
                </a:extLst>
              </a:blip>
              <a:stretch>
                <a:fillRect/>
              </a:stretch>
            </a:blipFill>
          </p:spPr>
        </p:sp>
      </p:grpSp>
      <p:sp>
        <p:nvSpPr>
          <p:cNvPr id="48" name="Freeform 48"/>
          <p:cNvSpPr/>
          <p:nvPr/>
        </p:nvSpPr>
        <p:spPr>
          <a:xfrm>
            <a:off x="6691458" y="2536712"/>
            <a:ext cx="4910750" cy="6356958"/>
          </a:xfrm>
          <a:custGeom>
            <a:avLst/>
            <a:gdLst/>
            <a:ahLst/>
            <a:cxnLst/>
            <a:rect l="l" t="t" r="r" b="b"/>
            <a:pathLst>
              <a:path w="4910750" h="6356958">
                <a:moveTo>
                  <a:pt x="0" y="0"/>
                </a:moveTo>
                <a:lnTo>
                  <a:pt x="4910750" y="0"/>
                </a:lnTo>
                <a:lnTo>
                  <a:pt x="4910750" y="6356958"/>
                </a:lnTo>
                <a:lnTo>
                  <a:pt x="0" y="6356958"/>
                </a:lnTo>
                <a:lnTo>
                  <a:pt x="0" y="0"/>
                </a:lnTo>
                <a:close/>
              </a:path>
            </a:pathLst>
          </a:custGeom>
          <a:blipFill>
            <a:blip r:embed="rId14"/>
            <a:stretch>
              <a:fillRect/>
            </a:stretch>
          </a:blipFill>
        </p:spPr>
      </p:sp>
      <p:sp>
        <p:nvSpPr>
          <p:cNvPr id="49" name="TextBox 49"/>
          <p:cNvSpPr txBox="1"/>
          <p:nvPr/>
        </p:nvSpPr>
        <p:spPr>
          <a:xfrm>
            <a:off x="4666474" y="1768646"/>
            <a:ext cx="9891485" cy="562032"/>
          </a:xfrm>
          <a:prstGeom prst="rect">
            <a:avLst/>
          </a:prstGeom>
        </p:spPr>
        <p:txBody>
          <a:bodyPr lIns="0" tIns="0" rIns="0" bIns="0" rtlCol="0" anchor="t">
            <a:spAutoFit/>
          </a:bodyPr>
          <a:lstStyle/>
          <a:p>
            <a:pPr algn="ctr">
              <a:lnSpc>
                <a:spcPts val="3900"/>
              </a:lnSpc>
            </a:pPr>
            <a:r>
              <a:rPr lang="en-US" sz="5001" spc="420">
                <a:solidFill>
                  <a:srgbClr val="000000"/>
                </a:solidFill>
                <a:latin typeface="Comic Sans"/>
                <a:ea typeface="Comic Sans"/>
                <a:cs typeface="Comic Sans"/>
                <a:sym typeface="Comic Sans"/>
              </a:rPr>
              <a:t>BUSINESS &amp; INDUSTRY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1020</Words>
  <Application>Microsoft Office PowerPoint</Application>
  <PresentationFormat>Custom</PresentationFormat>
  <Paragraphs>196</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Canva Sans</vt:lpstr>
      <vt:lpstr>Calibri</vt:lpstr>
      <vt:lpstr>The Seasons Bold</vt:lpstr>
      <vt:lpstr>Lulu Font TH Italics</vt:lpstr>
      <vt:lpstr>Lulu Font TH</vt:lpstr>
      <vt:lpstr>Comic Sans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Middle School Course Selection</dc:title>
  <dc:creator>Seymour-Gipson, Shawn</dc:creator>
  <cp:lastModifiedBy>Seymour-Gipson, Shawn</cp:lastModifiedBy>
  <cp:revision>1</cp:revision>
  <dcterms:created xsi:type="dcterms:W3CDTF">2006-08-16T00:00:00Z</dcterms:created>
  <dcterms:modified xsi:type="dcterms:W3CDTF">2025-01-22T03:14:14Z</dcterms:modified>
  <dc:identifier>DAGV6V_N66c</dc:identifier>
</cp:coreProperties>
</file>